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2"/>
  </p:notesMasterIdLst>
  <p:sldIdLst>
    <p:sldId id="258" r:id="rId5"/>
    <p:sldId id="275" r:id="rId6"/>
    <p:sldId id="257" r:id="rId7"/>
    <p:sldId id="272" r:id="rId8"/>
    <p:sldId id="259" r:id="rId9"/>
    <p:sldId id="268" r:id="rId10"/>
    <p:sldId id="269" r:id="rId11"/>
    <p:sldId id="260" r:id="rId12"/>
    <p:sldId id="264" r:id="rId13"/>
    <p:sldId id="270" r:id="rId14"/>
    <p:sldId id="271" r:id="rId15"/>
    <p:sldId id="273" r:id="rId16"/>
    <p:sldId id="261" r:id="rId17"/>
    <p:sldId id="267" r:id="rId18"/>
    <p:sldId id="262" r:id="rId19"/>
    <p:sldId id="274" r:id="rId20"/>
    <p:sldId id="263" r:id="rId21"/>
  </p:sldIdLst>
  <p:sldSz cx="9144000" cy="6858000" type="screen4x3"/>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3347823-0238-473B-8505-6351CBE9C98F}" v="10" dt="2018-04-25T17:46:06.10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1416" y="-90"/>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28"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 Bjerck" userId="S::mb@ostforsk.no::73d5a521-3509-429d-82b5-df7b3c1c0f44" providerId="AD" clId="Web-{D23924DF-3FFA-4ED2-BE6F-A4A0933B62FE}"/>
    <pc:docChg chg="delSld modSld">
      <pc:chgData name="Mari Bjerck" userId="S::mb@ostforsk.no::73d5a521-3509-429d-82b5-df7b3c1c0f44" providerId="AD" clId="Web-{D23924DF-3FFA-4ED2-BE6F-A4A0933B62FE}" dt="2018-04-25T17:08:55.058" v="27"/>
      <pc:docMkLst>
        <pc:docMk/>
      </pc:docMkLst>
      <pc:sldChg chg="modSp">
        <pc:chgData name="Mari Bjerck" userId="S::mb@ostforsk.no::73d5a521-3509-429d-82b5-df7b3c1c0f44" providerId="AD" clId="Web-{D23924DF-3FFA-4ED2-BE6F-A4A0933B62FE}" dt="2018-04-25T17:07:56.729" v="11"/>
        <pc:sldMkLst>
          <pc:docMk/>
          <pc:sldMk cId="995176345" sldId="259"/>
        </pc:sldMkLst>
        <pc:spChg chg="mod">
          <ac:chgData name="Mari Bjerck" userId="S::mb@ostforsk.no::73d5a521-3509-429d-82b5-df7b3c1c0f44" providerId="AD" clId="Web-{D23924DF-3FFA-4ED2-BE6F-A4A0933B62FE}" dt="2018-04-25T17:07:56.729" v="11"/>
          <ac:spMkLst>
            <pc:docMk/>
            <pc:sldMk cId="995176345" sldId="259"/>
            <ac:spMk id="2" creationId="{645F34F3-DA53-405C-984F-EA564EBD0C3E}"/>
          </ac:spMkLst>
        </pc:spChg>
      </pc:sldChg>
      <pc:sldChg chg="modSp">
        <pc:chgData name="Mari Bjerck" userId="S::mb@ostforsk.no::73d5a521-3509-429d-82b5-df7b3c1c0f44" providerId="AD" clId="Web-{D23924DF-3FFA-4ED2-BE6F-A4A0933B62FE}" dt="2018-04-25T16:20:29.932" v="7"/>
        <pc:sldMkLst>
          <pc:docMk/>
          <pc:sldMk cId="1608680398" sldId="263"/>
        </pc:sldMkLst>
        <pc:spChg chg="mod">
          <ac:chgData name="Mari Bjerck" userId="S::mb@ostforsk.no::73d5a521-3509-429d-82b5-df7b3c1c0f44" providerId="AD" clId="Web-{D23924DF-3FFA-4ED2-BE6F-A4A0933B62FE}" dt="2018-04-25T16:20:29.932" v="7"/>
          <ac:spMkLst>
            <pc:docMk/>
            <pc:sldMk cId="1608680398" sldId="263"/>
            <ac:spMk id="2" creationId="{744D8050-B419-4FB9-9D26-EFF679E9A51D}"/>
          </ac:spMkLst>
        </pc:spChg>
        <pc:spChg chg="mod">
          <ac:chgData name="Mari Bjerck" userId="S::mb@ostforsk.no::73d5a521-3509-429d-82b5-df7b3c1c0f44" providerId="AD" clId="Web-{D23924DF-3FFA-4ED2-BE6F-A4A0933B62FE}" dt="2018-04-25T16:20:23.119" v="6"/>
          <ac:spMkLst>
            <pc:docMk/>
            <pc:sldMk cId="1608680398" sldId="263"/>
            <ac:spMk id="3" creationId="{F03B1AD4-9CB4-4E22-8F14-443ED125652D}"/>
          </ac:spMkLst>
        </pc:spChg>
        <pc:spChg chg="mod">
          <ac:chgData name="Mari Bjerck" userId="S::mb@ostforsk.no::73d5a521-3509-429d-82b5-df7b3c1c0f44" providerId="AD" clId="Web-{D23924DF-3FFA-4ED2-BE6F-A4A0933B62FE}" dt="2018-04-25T16:20:13.275" v="4"/>
          <ac:spMkLst>
            <pc:docMk/>
            <pc:sldMk cId="1608680398" sldId="263"/>
            <ac:spMk id="5" creationId="{FC33ED67-7264-4239-9314-CC2FFF50E89C}"/>
          </ac:spMkLst>
        </pc:spChg>
        <pc:picChg chg="mod">
          <ac:chgData name="Mari Bjerck" userId="S::mb@ostforsk.no::73d5a521-3509-429d-82b5-df7b3c1c0f44" providerId="AD" clId="Web-{D23924DF-3FFA-4ED2-BE6F-A4A0933B62FE}" dt="2018-04-25T16:20:03.759" v="1"/>
          <ac:picMkLst>
            <pc:docMk/>
            <pc:sldMk cId="1608680398" sldId="263"/>
            <ac:picMk id="7" creationId="{4E38EEAC-912E-4C28-99ED-531FFF8B85C8}"/>
          </ac:picMkLst>
        </pc:picChg>
        <pc:picChg chg="mod">
          <ac:chgData name="Mari Bjerck" userId="S::mb@ostforsk.no::73d5a521-3509-429d-82b5-df7b3c1c0f44" providerId="AD" clId="Web-{D23924DF-3FFA-4ED2-BE6F-A4A0933B62FE}" dt="2018-04-25T16:19:59.478" v="0"/>
          <ac:picMkLst>
            <pc:docMk/>
            <pc:sldMk cId="1608680398" sldId="263"/>
            <ac:picMk id="9" creationId="{DFC192CB-6604-4863-BA8E-C8AB0AF5F8B1}"/>
          </ac:picMkLst>
        </pc:picChg>
      </pc:sldChg>
      <pc:sldChg chg="delSp modSp">
        <pc:chgData name="Mari Bjerck" userId="S::mb@ostforsk.no::73d5a521-3509-429d-82b5-df7b3c1c0f44" providerId="AD" clId="Web-{D23924DF-3FFA-4ED2-BE6F-A4A0933B62FE}" dt="2018-04-25T17:08:55.058" v="27"/>
        <pc:sldMkLst>
          <pc:docMk/>
          <pc:sldMk cId="3642808244" sldId="268"/>
        </pc:sldMkLst>
        <pc:spChg chg="mod">
          <ac:chgData name="Mari Bjerck" userId="S::mb@ostforsk.no::73d5a521-3509-429d-82b5-df7b3c1c0f44" providerId="AD" clId="Web-{D23924DF-3FFA-4ED2-BE6F-A4A0933B62FE}" dt="2018-04-25T17:08:55.058" v="27"/>
          <ac:spMkLst>
            <pc:docMk/>
            <pc:sldMk cId="3642808244" sldId="268"/>
            <ac:spMk id="2" creationId="{16D655F7-9ECD-497C-A2A4-820BDA1A07E8}"/>
          </ac:spMkLst>
        </pc:spChg>
        <pc:spChg chg="mod">
          <ac:chgData name="Mari Bjerck" userId="S::mb@ostforsk.no::73d5a521-3509-429d-82b5-df7b3c1c0f44" providerId="AD" clId="Web-{D23924DF-3FFA-4ED2-BE6F-A4A0933B62FE}" dt="2018-04-25T17:08:37.917" v="25"/>
          <ac:spMkLst>
            <pc:docMk/>
            <pc:sldMk cId="3642808244" sldId="268"/>
            <ac:spMk id="3" creationId="{76795C89-298A-407F-8F8B-327198537917}"/>
          </ac:spMkLst>
        </pc:spChg>
        <pc:picChg chg="del">
          <ac:chgData name="Mari Bjerck" userId="S::mb@ostforsk.no::73d5a521-3509-429d-82b5-df7b3c1c0f44" providerId="AD" clId="Web-{D23924DF-3FFA-4ED2-BE6F-A4A0933B62FE}" dt="2018-04-25T17:08:32.152" v="24"/>
          <ac:picMkLst>
            <pc:docMk/>
            <pc:sldMk cId="3642808244" sldId="268"/>
            <ac:picMk id="1026" creationId="{00000000-0000-0000-0000-000000000000}"/>
          </ac:picMkLst>
        </pc:picChg>
      </pc:sldChg>
      <pc:sldChg chg="modSp">
        <pc:chgData name="Mari Bjerck" userId="S::mb@ostforsk.no::73d5a521-3509-429d-82b5-df7b3c1c0f44" providerId="AD" clId="Web-{D23924DF-3FFA-4ED2-BE6F-A4A0933B62FE}" dt="2018-04-25T17:08:13.480" v="20"/>
        <pc:sldMkLst>
          <pc:docMk/>
          <pc:sldMk cId="913884592" sldId="269"/>
        </pc:sldMkLst>
        <pc:spChg chg="mod">
          <ac:chgData name="Mari Bjerck" userId="S::mb@ostforsk.no::73d5a521-3509-429d-82b5-df7b3c1c0f44" providerId="AD" clId="Web-{D23924DF-3FFA-4ED2-BE6F-A4A0933B62FE}" dt="2018-04-25T17:08:03.433" v="16"/>
          <ac:spMkLst>
            <pc:docMk/>
            <pc:sldMk cId="913884592" sldId="269"/>
            <ac:spMk id="2" creationId="{16D655F7-9ECD-497C-A2A4-820BDA1A07E8}"/>
          </ac:spMkLst>
        </pc:spChg>
        <pc:picChg chg="mod">
          <ac:chgData name="Mari Bjerck" userId="S::mb@ostforsk.no::73d5a521-3509-429d-82b5-df7b3c1c0f44" providerId="AD" clId="Web-{D23924DF-3FFA-4ED2-BE6F-A4A0933B62FE}" dt="2018-04-25T17:08:13.480" v="20"/>
          <ac:picMkLst>
            <pc:docMk/>
            <pc:sldMk cId="913884592" sldId="269"/>
            <ac:picMk id="5" creationId="{8DF9D10E-CF4A-4C69-B851-03BE327FB1B2}"/>
          </ac:picMkLst>
        </pc:picChg>
      </pc:sldChg>
      <pc:sldChg chg="del">
        <pc:chgData name="Mari Bjerck" userId="S::mb@ostforsk.no::73d5a521-3509-429d-82b5-df7b3c1c0f44" providerId="AD" clId="Web-{D23924DF-3FFA-4ED2-BE6F-A4A0933B62FE}" dt="2018-04-25T16:21:03.573" v="8"/>
        <pc:sldMkLst>
          <pc:docMk/>
          <pc:sldMk cId="2272139485" sldId="270"/>
        </pc:sldMkLst>
      </pc:sldChg>
    </pc:docChg>
  </pc:docChgLst>
  <pc:docChgLst>
    <pc:chgData name="Mari Bjerck" userId="S::mb@ostforsk.no::73d5a521-3509-429d-82b5-df7b3c1c0f44" providerId="AD" clId="Web-{16E10078-140D-44A9-A61B-4747B00BEC43}"/>
    <pc:docChg chg="modSld">
      <pc:chgData name="Mari Bjerck" userId="S::mb@ostforsk.no::73d5a521-3509-429d-82b5-df7b3c1c0f44" providerId="AD" clId="Web-{16E10078-140D-44A9-A61B-4747B00BEC43}" dt="2018-04-25T17:28:53.618" v="11"/>
      <pc:docMkLst>
        <pc:docMk/>
      </pc:docMkLst>
      <pc:sldChg chg="modSp">
        <pc:chgData name="Mari Bjerck" userId="S::mb@ostforsk.no::73d5a521-3509-429d-82b5-df7b3c1c0f44" providerId="AD" clId="Web-{16E10078-140D-44A9-A61B-4747B00BEC43}" dt="2018-04-25T17:28:53.618" v="10"/>
        <pc:sldMkLst>
          <pc:docMk/>
          <pc:sldMk cId="3284050872" sldId="264"/>
        </pc:sldMkLst>
        <pc:spChg chg="mod">
          <ac:chgData name="Mari Bjerck" userId="S::mb@ostforsk.no::73d5a521-3509-429d-82b5-df7b3c1c0f44" providerId="AD" clId="Web-{16E10078-140D-44A9-A61B-4747B00BEC43}" dt="2018-04-25T17:28:53.618" v="10"/>
          <ac:spMkLst>
            <pc:docMk/>
            <pc:sldMk cId="3284050872" sldId="264"/>
            <ac:spMk id="5" creationId="{00000000-0000-0000-0000-000000000000}"/>
          </ac:spMkLst>
        </pc:spChg>
      </pc:sldChg>
    </pc:docChg>
  </pc:docChgLst>
  <pc:docChgLst>
    <pc:chgData name="Trude Hella Eide" userId="S::te@ostforsk.no::33392f79-312c-4678-9f40-d3dea80061dc" providerId="AD" clId="Web-{F3347823-0238-473B-8505-6351CBE9C98F}"/>
    <pc:docChg chg="modSld sldOrd">
      <pc:chgData name="Trude Hella Eide" userId="S::te@ostforsk.no::33392f79-312c-4678-9f40-d3dea80061dc" providerId="AD" clId="Web-{F3347823-0238-473B-8505-6351CBE9C98F}" dt="2018-04-25T17:46:06.109" v="10"/>
      <pc:docMkLst>
        <pc:docMk/>
      </pc:docMkLst>
      <pc:sldChg chg="modSp">
        <pc:chgData name="Trude Hella Eide" userId="S::te@ostforsk.no::33392f79-312c-4678-9f40-d3dea80061dc" providerId="AD" clId="Web-{F3347823-0238-473B-8505-6351CBE9C98F}" dt="2018-04-25T17:46:06.109" v="9"/>
        <pc:sldMkLst>
          <pc:docMk/>
          <pc:sldMk cId="1570481639" sldId="262"/>
        </pc:sldMkLst>
        <pc:spChg chg="mod">
          <ac:chgData name="Trude Hella Eide" userId="S::te@ostforsk.no::33392f79-312c-4678-9f40-d3dea80061dc" providerId="AD" clId="Web-{F3347823-0238-473B-8505-6351CBE9C98F}" dt="2018-04-25T17:46:06.109" v="9"/>
          <ac:spMkLst>
            <pc:docMk/>
            <pc:sldMk cId="1570481639" sldId="262"/>
            <ac:spMk id="3" creationId="{4DAE9328-4B48-4C4C-B387-F6EB5DA683C1}"/>
          </ac:spMkLst>
        </pc:spChg>
      </pc:sldChg>
      <pc:sldChg chg="ord">
        <pc:chgData name="Trude Hella Eide" userId="S::te@ostforsk.no::33392f79-312c-4678-9f40-d3dea80061dc" providerId="AD" clId="Web-{F3347823-0238-473B-8505-6351CBE9C98F}" dt="2018-04-25T17:43:46.804" v="0"/>
        <pc:sldMkLst>
          <pc:docMk/>
          <pc:sldMk cId="913884592" sldId="269"/>
        </pc:sldMkLst>
      </pc:sldChg>
    </pc:docChg>
  </pc:docChgLst>
  <pc:docChgLst>
    <pc:chgData name="Trude Hella Eide" userId="S::te@ostforsk.no::33392f79-312c-4678-9f40-d3dea80061dc" providerId="AD" clId="Web-{B4DB7518-702F-4126-8F00-8BC3DA51898D}"/>
    <pc:docChg chg="modSld">
      <pc:chgData name="Trude Hella Eide" userId="S::te@ostforsk.no::33392f79-312c-4678-9f40-d3dea80061dc" providerId="AD" clId="Web-{B4DB7518-702F-4126-8F00-8BC3DA51898D}" dt="2018-04-25T18:43:09.602" v="70"/>
      <pc:docMkLst>
        <pc:docMk/>
      </pc:docMkLst>
      <pc:sldChg chg="modSp">
        <pc:chgData name="Trude Hella Eide" userId="S::te@ostforsk.no::33392f79-312c-4678-9f40-d3dea80061dc" providerId="AD" clId="Web-{B4DB7518-702F-4126-8F00-8BC3DA51898D}" dt="2018-04-25T18:25:47.183" v="0"/>
        <pc:sldMkLst>
          <pc:docMk/>
          <pc:sldMk cId="1298901797" sldId="261"/>
        </pc:sldMkLst>
        <pc:picChg chg="mod">
          <ac:chgData name="Trude Hella Eide" userId="S::te@ostforsk.no::33392f79-312c-4678-9f40-d3dea80061dc" providerId="AD" clId="Web-{B4DB7518-702F-4126-8F00-8BC3DA51898D}" dt="2018-04-25T18:25:47.183" v="0"/>
          <ac:picMkLst>
            <pc:docMk/>
            <pc:sldMk cId="1298901797" sldId="261"/>
            <ac:picMk id="5" creationId="{B35F2352-D492-41E4-8F8B-59B84D6F4F8F}"/>
          </ac:picMkLst>
        </pc:picChg>
      </pc:sldChg>
      <pc:sldChg chg="modSp">
        <pc:chgData name="Trude Hella Eide" userId="S::te@ostforsk.no::33392f79-312c-4678-9f40-d3dea80061dc" providerId="AD" clId="Web-{B4DB7518-702F-4126-8F00-8BC3DA51898D}" dt="2018-04-25T18:43:09.602" v="70"/>
        <pc:sldMkLst>
          <pc:docMk/>
          <pc:sldMk cId="1570481639" sldId="262"/>
        </pc:sldMkLst>
        <pc:spChg chg="mod">
          <ac:chgData name="Trude Hella Eide" userId="S::te@ostforsk.no::33392f79-312c-4678-9f40-d3dea80061dc" providerId="AD" clId="Web-{B4DB7518-702F-4126-8F00-8BC3DA51898D}" dt="2018-04-25T18:43:09.602" v="70"/>
          <ac:spMkLst>
            <pc:docMk/>
            <pc:sldMk cId="1570481639" sldId="262"/>
            <ac:spMk id="3" creationId="{4DAE9328-4B48-4C4C-B387-F6EB5DA683C1}"/>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BD606A0-CD16-4218-BB0A-AA9373043934}" type="datetimeFigureOut">
              <a:rPr lang="nb-NO" smtClean="0"/>
              <a:pPr/>
              <a:t>25.04.2018</a:t>
            </a:fld>
            <a:endParaRPr lang="nb-NO"/>
          </a:p>
        </p:txBody>
      </p:sp>
      <p:sp>
        <p:nvSpPr>
          <p:cNvPr id="4" name="Plassholder for lysbil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C11A655-4C7B-49CE-8F57-02BDCA8ECEED}" type="slidenum">
              <a:rPr lang="nb-NO" smtClean="0"/>
              <a:pPr/>
              <a:t>‹#›</a:t>
            </a:fld>
            <a:endParaRPr lang="nb-NO"/>
          </a:p>
        </p:txBody>
      </p:sp>
    </p:spTree>
    <p:extLst>
      <p:ext uri="{BB962C8B-B14F-4D97-AF65-F5344CB8AC3E}">
        <p14:creationId xmlns:p14="http://schemas.microsoft.com/office/powerpoint/2010/main" val="29035774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5C11A655-4C7B-49CE-8F57-02BDCA8ECEED}" type="slidenum">
              <a:rPr lang="nb-NO" smtClean="0"/>
              <a:pPr/>
              <a:t>1</a:t>
            </a:fld>
            <a:endParaRPr lang="nb-NO"/>
          </a:p>
        </p:txBody>
      </p:sp>
    </p:spTree>
    <p:extLst>
      <p:ext uri="{BB962C8B-B14F-4D97-AF65-F5344CB8AC3E}">
        <p14:creationId xmlns:p14="http://schemas.microsoft.com/office/powerpoint/2010/main" val="6231861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5C11A655-4C7B-49CE-8F57-02BDCA8ECEED}" type="slidenum">
              <a:rPr lang="nb-NO" smtClean="0"/>
              <a:pPr/>
              <a:t>15</a:t>
            </a:fld>
            <a:endParaRPr lang="nb-NO"/>
          </a:p>
        </p:txBody>
      </p:sp>
    </p:spTree>
    <p:extLst>
      <p:ext uri="{BB962C8B-B14F-4D97-AF65-F5344CB8AC3E}">
        <p14:creationId xmlns:p14="http://schemas.microsoft.com/office/powerpoint/2010/main" val="7793619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5C11A655-4C7B-49CE-8F57-02BDCA8ECEED}" type="slidenum">
              <a:rPr lang="nb-NO" smtClean="0"/>
              <a:pPr/>
              <a:t>17</a:t>
            </a:fld>
            <a:endParaRPr lang="nb-NO"/>
          </a:p>
        </p:txBody>
      </p:sp>
    </p:spTree>
    <p:extLst>
      <p:ext uri="{BB962C8B-B14F-4D97-AF65-F5344CB8AC3E}">
        <p14:creationId xmlns:p14="http://schemas.microsoft.com/office/powerpoint/2010/main" val="39886408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5C11A655-4C7B-49CE-8F57-02BDCA8ECEED}" type="slidenum">
              <a:rPr lang="nb-NO" smtClean="0"/>
              <a:pPr/>
              <a:t>3</a:t>
            </a:fld>
            <a:endParaRPr lang="nb-NO"/>
          </a:p>
        </p:txBody>
      </p:sp>
    </p:spTree>
    <p:extLst>
      <p:ext uri="{BB962C8B-B14F-4D97-AF65-F5344CB8AC3E}">
        <p14:creationId xmlns:p14="http://schemas.microsoft.com/office/powerpoint/2010/main" val="26883119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5C11A655-4C7B-49CE-8F57-02BDCA8ECEED}" type="slidenum">
              <a:rPr lang="nb-NO" smtClean="0"/>
              <a:pPr/>
              <a:t>5</a:t>
            </a:fld>
            <a:endParaRPr lang="nb-NO"/>
          </a:p>
        </p:txBody>
      </p:sp>
    </p:spTree>
    <p:extLst>
      <p:ext uri="{BB962C8B-B14F-4D97-AF65-F5344CB8AC3E}">
        <p14:creationId xmlns:p14="http://schemas.microsoft.com/office/powerpoint/2010/main" val="1961742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5C11A655-4C7B-49CE-8F57-02BDCA8ECEED}" type="slidenum">
              <a:rPr lang="nb-NO" smtClean="0"/>
              <a:pPr/>
              <a:t>6</a:t>
            </a:fld>
            <a:endParaRPr lang="nb-NO"/>
          </a:p>
        </p:txBody>
      </p:sp>
    </p:spTree>
    <p:extLst>
      <p:ext uri="{BB962C8B-B14F-4D97-AF65-F5344CB8AC3E}">
        <p14:creationId xmlns:p14="http://schemas.microsoft.com/office/powerpoint/2010/main" val="29474943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5C11A655-4C7B-49CE-8F57-02BDCA8ECEED}" type="slidenum">
              <a:rPr lang="nb-NO" smtClean="0"/>
              <a:pPr/>
              <a:t>7</a:t>
            </a:fld>
            <a:endParaRPr lang="nb-NO"/>
          </a:p>
        </p:txBody>
      </p:sp>
    </p:spTree>
    <p:extLst>
      <p:ext uri="{BB962C8B-B14F-4D97-AF65-F5344CB8AC3E}">
        <p14:creationId xmlns:p14="http://schemas.microsoft.com/office/powerpoint/2010/main" val="16584959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5C11A655-4C7B-49CE-8F57-02BDCA8ECEED}" type="slidenum">
              <a:rPr lang="nb-NO" smtClean="0"/>
              <a:pPr/>
              <a:t>8</a:t>
            </a:fld>
            <a:endParaRPr lang="nb-NO"/>
          </a:p>
        </p:txBody>
      </p:sp>
    </p:spTree>
    <p:extLst>
      <p:ext uri="{BB962C8B-B14F-4D97-AF65-F5344CB8AC3E}">
        <p14:creationId xmlns:p14="http://schemas.microsoft.com/office/powerpoint/2010/main" val="34387583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5C11A655-4C7B-49CE-8F57-02BDCA8ECEED}" type="slidenum">
              <a:rPr lang="nb-NO" smtClean="0"/>
              <a:pPr/>
              <a:t>9</a:t>
            </a:fld>
            <a:endParaRPr lang="nb-NO"/>
          </a:p>
        </p:txBody>
      </p:sp>
    </p:spTree>
    <p:extLst>
      <p:ext uri="{BB962C8B-B14F-4D97-AF65-F5344CB8AC3E}">
        <p14:creationId xmlns:p14="http://schemas.microsoft.com/office/powerpoint/2010/main" val="5527308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5C11A655-4C7B-49CE-8F57-02BDCA8ECEED}" type="slidenum">
              <a:rPr lang="nb-NO" smtClean="0"/>
              <a:pPr/>
              <a:t>13</a:t>
            </a:fld>
            <a:endParaRPr lang="nb-NO"/>
          </a:p>
        </p:txBody>
      </p:sp>
    </p:spTree>
    <p:extLst>
      <p:ext uri="{BB962C8B-B14F-4D97-AF65-F5344CB8AC3E}">
        <p14:creationId xmlns:p14="http://schemas.microsoft.com/office/powerpoint/2010/main" val="25277776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5C11A655-4C7B-49CE-8F57-02BDCA8ECEED}" type="slidenum">
              <a:rPr lang="nb-NO" smtClean="0"/>
              <a:pPr/>
              <a:t>14</a:t>
            </a:fld>
            <a:endParaRPr lang="nb-NO"/>
          </a:p>
        </p:txBody>
      </p:sp>
    </p:spTree>
    <p:extLst>
      <p:ext uri="{BB962C8B-B14F-4D97-AF65-F5344CB8AC3E}">
        <p14:creationId xmlns:p14="http://schemas.microsoft.com/office/powerpoint/2010/main" val="31482244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telside (fremside) ØF">
    <p:spTree>
      <p:nvGrpSpPr>
        <p:cNvPr id="1" name=""/>
        <p:cNvGrpSpPr/>
        <p:nvPr/>
      </p:nvGrpSpPr>
      <p:grpSpPr>
        <a:xfrm>
          <a:off x="0" y="0"/>
          <a:ext cx="0" cy="0"/>
          <a:chOff x="0" y="0"/>
          <a:chExt cx="0" cy="0"/>
        </a:xfrm>
      </p:grpSpPr>
      <p:sp>
        <p:nvSpPr>
          <p:cNvPr id="3" name="Plassholder for dato 2"/>
          <p:cNvSpPr>
            <a:spLocks noGrp="1"/>
          </p:cNvSpPr>
          <p:nvPr>
            <p:ph type="dt" sz="half" idx="10"/>
          </p:nvPr>
        </p:nvSpPr>
        <p:spPr/>
        <p:txBody>
          <a:bodyPr/>
          <a:lstStyle/>
          <a:p>
            <a:fld id="{A056EDE4-7F87-4F0D-AB33-33ED302E9887}" type="datetimeFigureOut">
              <a:rPr lang="nb-NO" smtClean="0"/>
              <a:pPr/>
              <a:t>25.04.2018</a:t>
            </a:fld>
            <a:endParaRPr lang="nb-NO"/>
          </a:p>
        </p:txBody>
      </p:sp>
      <p:sp>
        <p:nvSpPr>
          <p:cNvPr id="4" name="Tittel 1"/>
          <p:cNvSpPr>
            <a:spLocks noGrp="1"/>
          </p:cNvSpPr>
          <p:nvPr>
            <p:ph type="title" hasCustomPrompt="1"/>
          </p:nvPr>
        </p:nvSpPr>
        <p:spPr>
          <a:xfrm>
            <a:off x="457200" y="1268760"/>
            <a:ext cx="6203032" cy="1008112"/>
          </a:xfrm>
        </p:spPr>
        <p:txBody>
          <a:bodyPr>
            <a:normAutofit/>
          </a:bodyPr>
          <a:lstStyle>
            <a:lvl1pPr algn="l">
              <a:defRPr sz="3600" b="1"/>
            </a:lvl1pPr>
          </a:lstStyle>
          <a:p>
            <a:r>
              <a:rPr lang="nb-NO"/>
              <a:t>Klikk for å redigere ØF hovedtittel</a:t>
            </a:r>
          </a:p>
        </p:txBody>
      </p:sp>
      <p:sp>
        <p:nvSpPr>
          <p:cNvPr id="9" name="Plassholder for tekst 8"/>
          <p:cNvSpPr>
            <a:spLocks noGrp="1"/>
          </p:cNvSpPr>
          <p:nvPr>
            <p:ph type="body" sz="quarter" idx="11" hasCustomPrompt="1"/>
          </p:nvPr>
        </p:nvSpPr>
        <p:spPr>
          <a:xfrm>
            <a:off x="1331640" y="2420888"/>
            <a:ext cx="5328592" cy="1080000"/>
          </a:xfrm>
        </p:spPr>
        <p:txBody>
          <a:bodyPr wrap="square">
            <a:normAutofit/>
          </a:bodyPr>
          <a:lstStyle>
            <a:lvl1pPr marL="0" indent="0" algn="l">
              <a:buFont typeface="Arial" pitchFamily="34" charset="0"/>
              <a:buNone/>
              <a:defRPr sz="2000" baseline="0"/>
            </a:lvl1pPr>
            <a:lvl2pPr>
              <a:buNone/>
              <a:defRPr sz="2400"/>
            </a:lvl2pPr>
          </a:lstStyle>
          <a:p>
            <a:pPr lvl="0"/>
            <a:r>
              <a:rPr lang="nb-NO"/>
              <a:t>Klikk for å legge til ØF undertittel</a:t>
            </a:r>
          </a:p>
        </p:txBody>
      </p:sp>
      <p:sp>
        <p:nvSpPr>
          <p:cNvPr id="11" name="Plassholder for tekst 10"/>
          <p:cNvSpPr>
            <a:spLocks noGrp="1"/>
          </p:cNvSpPr>
          <p:nvPr>
            <p:ph type="body" sz="quarter" idx="12" hasCustomPrompt="1"/>
          </p:nvPr>
        </p:nvSpPr>
        <p:spPr>
          <a:xfrm>
            <a:off x="1331144" y="3501008"/>
            <a:ext cx="3744912" cy="360362"/>
          </a:xfrm>
        </p:spPr>
        <p:txBody>
          <a:bodyPr>
            <a:normAutofit/>
          </a:bodyPr>
          <a:lstStyle>
            <a:lvl1pPr algn="l">
              <a:buNone/>
              <a:defRPr sz="1400" b="1" baseline="0">
                <a:latin typeface="+mj-lt"/>
              </a:defRPr>
            </a:lvl1pPr>
            <a:lvl2pPr>
              <a:buNone/>
              <a:defRPr/>
            </a:lvl2pPr>
            <a:lvl3pPr>
              <a:buNone/>
              <a:defRPr/>
            </a:lvl3pPr>
            <a:lvl4pPr>
              <a:buNone/>
              <a:defRPr/>
            </a:lvl4pPr>
            <a:lvl5pPr>
              <a:buNone/>
              <a:defRPr/>
            </a:lvl5pPr>
          </a:lstStyle>
          <a:p>
            <a:pPr lvl="0"/>
            <a:r>
              <a:rPr lang="nb-NO"/>
              <a:t>Klikk for å legge inn navn på foredragsholder</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a:xfrm>
            <a:off x="457200" y="341784"/>
            <a:ext cx="8229600" cy="1143000"/>
          </a:xfrm>
        </p:spPr>
        <p:txBody>
          <a:bodyPr>
            <a:normAutofit/>
          </a:bodyPr>
          <a:lstStyle>
            <a:lvl1pPr>
              <a:defRPr sz="3600" b="1"/>
            </a:lvl1pPr>
          </a:lstStyle>
          <a:p>
            <a:r>
              <a:rPr lang="nb-NO"/>
              <a:t>Klikk for å redigere tittelstil</a:t>
            </a:r>
          </a:p>
        </p:txBody>
      </p:sp>
      <p:sp>
        <p:nvSpPr>
          <p:cNvPr id="3" name="Plassholder for innhold 2"/>
          <p:cNvSpPr>
            <a:spLocks noGrp="1"/>
          </p:cNvSpPr>
          <p:nvPr>
            <p:ph idx="1"/>
          </p:nvPr>
        </p:nvSpPr>
        <p:spPr>
          <a:xfrm>
            <a:off x="457200" y="1340768"/>
            <a:ext cx="8229600" cy="4464497"/>
          </a:xfrm>
        </p:spPr>
        <p:txBody>
          <a:bodyPr/>
          <a:lstStyle>
            <a:lvl1pPr>
              <a:lnSpc>
                <a:spcPts val="3000"/>
              </a:lnSpc>
              <a:defRPr sz="2200"/>
            </a:lvl1pPr>
            <a:lvl2pPr>
              <a:lnSpc>
                <a:spcPts val="3000"/>
              </a:lnSpc>
              <a:defRPr sz="2000"/>
            </a:lvl2pPr>
            <a:lvl3pPr>
              <a:lnSpc>
                <a:spcPts val="3000"/>
              </a:lnSpc>
              <a:defRPr sz="2000"/>
            </a:lvl3pPr>
            <a:lvl4pPr>
              <a:lnSpc>
                <a:spcPts val="3000"/>
              </a:lnSpc>
              <a:defRPr/>
            </a:lvl4pPr>
            <a:lvl5pPr>
              <a:lnSpc>
                <a:spcPts val="3000"/>
              </a:lnSpc>
              <a:defRPr/>
            </a:lvl5p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4" cstate="print">
            <a:lum/>
          </a:blip>
          <a:srcRect/>
          <a:stretch>
            <a:fillRect/>
          </a:stretch>
        </a:blipFill>
        <a:effectLst/>
      </p:bgPr>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b-NO"/>
              <a:t>Klikk for å redigere tittelstil</a:t>
            </a:r>
          </a:p>
        </p:txBody>
      </p:sp>
      <p:sp>
        <p:nvSpPr>
          <p:cNvPr id="3" name="Plassholder for tekst 2"/>
          <p:cNvSpPr>
            <a:spLocks noGrp="1"/>
          </p:cNvSpPr>
          <p:nvPr>
            <p:ph type="body" idx="1"/>
          </p:nvPr>
        </p:nvSpPr>
        <p:spPr>
          <a:xfrm>
            <a:off x="457200" y="1600201"/>
            <a:ext cx="8229600" cy="4205064"/>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2"/>
          </p:nvPr>
        </p:nvSpPr>
        <p:spPr>
          <a:xfrm>
            <a:off x="457200" y="5805264"/>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56EDE4-7F87-4F0D-AB33-33ED302E9887}" type="datetimeFigureOut">
              <a:rPr lang="nb-NO" smtClean="0"/>
              <a:pPr/>
              <a:t>25.04.2018</a:t>
            </a:fld>
            <a:endParaRPr lang="nb-NO"/>
          </a:p>
        </p:txBody>
      </p:sp>
    </p:spTree>
  </p:cSld>
  <p:clrMap bg1="lt1" tx1="dk1" bg2="lt2" tx2="dk2" accent1="accent1" accent2="accent2" accent3="accent3" accent4="accent4" accent5="accent5" accent6="accent6" hlink="hlink" folHlink="folHlink"/>
  <p:sldLayoutIdLst>
    <p:sldLayoutId id="2147483653" r:id="rId1"/>
    <p:sldLayoutId id="2147483650" r:id="rId2"/>
  </p:sldLayoutIdLst>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ostforsk.no/publikasjoner/motivasjon-og-hindre-for-inkludering-av-flyktninger-et-dypdykk-i-arbeidsgiverperspektivet/" TargetMode="External"/><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mailto:mb@ostforsk.no"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14.jpg"/><Relationship Id="rId4" Type="http://schemas.openxmlformats.org/officeDocument/2006/relationships/hyperlink" Target="mailto:te@ostforsk.no"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fontScale="90000"/>
          </a:bodyPr>
          <a:lstStyle/>
          <a:p>
            <a:r>
              <a:rPr lang="nb-NO"/>
              <a:t>Et dypdykk i arbeidsgiverperspektivet</a:t>
            </a:r>
          </a:p>
        </p:txBody>
      </p:sp>
      <p:sp>
        <p:nvSpPr>
          <p:cNvPr id="3" name="Plassholder for tekst 2"/>
          <p:cNvSpPr>
            <a:spLocks noGrp="1"/>
          </p:cNvSpPr>
          <p:nvPr>
            <p:ph type="body" sz="quarter" idx="11"/>
          </p:nvPr>
        </p:nvSpPr>
        <p:spPr/>
        <p:txBody>
          <a:bodyPr>
            <a:normAutofit/>
          </a:bodyPr>
          <a:lstStyle/>
          <a:p>
            <a:r>
              <a:rPr lang="nb-NO"/>
              <a:t>Rekruttering og inkludering av innvandrere med fluktbakgrunn</a:t>
            </a:r>
          </a:p>
          <a:p>
            <a:r>
              <a:rPr lang="nb-NO" sz="1400"/>
              <a:t>Et Nav-finansiert FoU-prosjekt (2017-2018)</a:t>
            </a:r>
          </a:p>
        </p:txBody>
      </p:sp>
      <p:sp>
        <p:nvSpPr>
          <p:cNvPr id="4" name="Plassholder for tekst 3"/>
          <p:cNvSpPr>
            <a:spLocks noGrp="1"/>
          </p:cNvSpPr>
          <p:nvPr>
            <p:ph type="body" sz="quarter" idx="12"/>
          </p:nvPr>
        </p:nvSpPr>
        <p:spPr>
          <a:xfrm>
            <a:off x="1331640" y="3789040"/>
            <a:ext cx="3672904" cy="648072"/>
          </a:xfrm>
        </p:spPr>
        <p:txBody>
          <a:bodyPr>
            <a:normAutofit/>
          </a:bodyPr>
          <a:lstStyle/>
          <a:p>
            <a:r>
              <a:rPr lang="nb-NO"/>
              <a:t>Mari Bjerck</a:t>
            </a:r>
          </a:p>
          <a:p>
            <a:r>
              <a:rPr lang="nb-NO"/>
              <a:t>Trude Eide</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67544" y="908720"/>
            <a:ext cx="8229600" cy="1143000"/>
          </a:xfrm>
        </p:spPr>
        <p:txBody>
          <a:bodyPr/>
          <a:lstStyle/>
          <a:p>
            <a:r>
              <a:rPr lang="nb-NO"/>
              <a:t>Lokale hindre</a:t>
            </a:r>
          </a:p>
        </p:txBody>
      </p:sp>
      <p:sp>
        <p:nvSpPr>
          <p:cNvPr id="3" name="Plassholder for innhold 2"/>
          <p:cNvSpPr>
            <a:spLocks noGrp="1"/>
          </p:cNvSpPr>
          <p:nvPr>
            <p:ph idx="1"/>
          </p:nvPr>
        </p:nvSpPr>
        <p:spPr>
          <a:xfrm>
            <a:off x="457200" y="2204864"/>
            <a:ext cx="8229600" cy="3600401"/>
          </a:xfrm>
        </p:spPr>
        <p:txBody>
          <a:bodyPr/>
          <a:lstStyle/>
          <a:p>
            <a:r>
              <a:rPr lang="nb-NO" dirty="0" smtClean="0"/>
              <a:t>Holdninger</a:t>
            </a:r>
            <a:endParaRPr lang="nb-NO" dirty="0"/>
          </a:p>
          <a:p>
            <a:r>
              <a:rPr lang="nb-NO" dirty="0"/>
              <a:t>Språkferdigheter</a:t>
            </a:r>
            <a:endParaRPr lang="nb-NO" sz="1800" i="1" dirty="0"/>
          </a:p>
          <a:p>
            <a:pPr marL="0" indent="0">
              <a:buNone/>
            </a:pPr>
            <a:r>
              <a:rPr lang="nb-NO" sz="1800" i="1" dirty="0"/>
              <a:t>[språkopplæring] har vært til hinder for det å utføre jobben. Og bare dette med sikkerheten. De forstår ikke hverken datablader og kjemikaler og hva gjør jeg hvis det oppstår en skade. De skjønner ikke systemene og det må vi sørge for </a:t>
            </a:r>
            <a:r>
              <a:rPr lang="nb-NO" sz="1800" dirty="0"/>
              <a:t>(HR-leder, kommune).</a:t>
            </a:r>
          </a:p>
          <a:p>
            <a:endParaRPr lang="nb-NO" dirty="0"/>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76256" y="260648"/>
            <a:ext cx="1967164" cy="28069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045825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613820" y="521121"/>
            <a:ext cx="8229600" cy="1143000"/>
          </a:xfrm>
        </p:spPr>
        <p:txBody>
          <a:bodyPr/>
          <a:lstStyle/>
          <a:p>
            <a:r>
              <a:rPr lang="nb-NO"/>
              <a:t>Strukturelle hindre</a:t>
            </a:r>
          </a:p>
        </p:txBody>
      </p:sp>
      <p:sp>
        <p:nvSpPr>
          <p:cNvPr id="3" name="Plassholder for innhold 2"/>
          <p:cNvSpPr>
            <a:spLocks noGrp="1"/>
          </p:cNvSpPr>
          <p:nvPr>
            <p:ph idx="1"/>
          </p:nvPr>
        </p:nvSpPr>
        <p:spPr>
          <a:xfrm>
            <a:off x="467544" y="1694249"/>
            <a:ext cx="8229600" cy="4464497"/>
          </a:xfrm>
        </p:spPr>
        <p:txBody>
          <a:bodyPr/>
          <a:lstStyle/>
          <a:p>
            <a:r>
              <a:rPr lang="nb-NO"/>
              <a:t>Rammebetingelser i offentlig sektor</a:t>
            </a:r>
          </a:p>
          <a:p>
            <a:r>
              <a:rPr lang="nb-NO"/>
              <a:t>Formelle kompetansekrav</a:t>
            </a:r>
          </a:p>
          <a:p>
            <a:pPr marL="0" indent="0">
              <a:buNone/>
            </a:pPr>
            <a:r>
              <a:rPr lang="nb-NO" sz="1800" i="1"/>
              <a:t>da er nok den usikkerheten knyttet til hva det innebærer for dem [enhetsledere eller avdelingsledere] og det vet de ikke om utdanningen for eksempel er likestilt, kan man legge samme oppgaver til vedkommende. Den usikkerheten gjør nok at mange da tenker at, «nei, da velger vi det trygge». Det kjente. </a:t>
            </a:r>
            <a:r>
              <a:rPr lang="nb-NO" sz="1800"/>
              <a:t>(HR leder, kommune)</a:t>
            </a:r>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76256" y="260648"/>
            <a:ext cx="1967164" cy="28069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927368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760378" y="476672"/>
            <a:ext cx="5410944" cy="1143000"/>
          </a:xfrm>
        </p:spPr>
        <p:txBody>
          <a:bodyPr/>
          <a:lstStyle/>
          <a:p>
            <a:r>
              <a:rPr lang="nb-NO" dirty="0" smtClean="0"/>
              <a:t>3. Samarbeid</a:t>
            </a:r>
            <a:endParaRPr lang="nb-NO" dirty="0"/>
          </a:p>
        </p:txBody>
      </p:sp>
      <p:pic>
        <p:nvPicPr>
          <p:cNvPr id="4" name="Plassholder for innhold 4">
            <a:extLst>
              <a:ext uri="{FF2B5EF4-FFF2-40B4-BE49-F238E27FC236}">
                <a16:creationId xmlns:a16="http://schemas.microsoft.com/office/drawing/2014/main" xmlns="" id="{B35F2352-D492-41E4-8F8B-59B84D6F4F8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4823" y="1844824"/>
            <a:ext cx="3580673" cy="2735634"/>
          </a:xfrm>
          <a:prstGeom prst="rect">
            <a:avLst/>
          </a:prstGeom>
        </p:spPr>
      </p:pic>
      <p:sp>
        <p:nvSpPr>
          <p:cNvPr id="3" name="Plassholder for innhold 2"/>
          <p:cNvSpPr>
            <a:spLocks noGrp="1"/>
          </p:cNvSpPr>
          <p:nvPr>
            <p:ph idx="1"/>
          </p:nvPr>
        </p:nvSpPr>
        <p:spPr>
          <a:xfrm>
            <a:off x="3170631" y="1700808"/>
            <a:ext cx="5721849" cy="3240360"/>
          </a:xfrm>
        </p:spPr>
        <p:txBody>
          <a:bodyPr/>
          <a:lstStyle/>
          <a:p>
            <a:pPr marL="0" indent="0">
              <a:buNone/>
            </a:pPr>
            <a:r>
              <a:rPr lang="nb-NO" b="1" dirty="0"/>
              <a:t>Hvordan få til gode samarbeidsmodeller når det gjelder tilrettelegging for arbeidsinkludering av innvandrere med fluktbakgrunn? </a:t>
            </a:r>
          </a:p>
          <a:p>
            <a:pPr marL="0" indent="0">
              <a:buNone/>
            </a:pPr>
            <a:endParaRPr lang="nb-NO" dirty="0"/>
          </a:p>
          <a:p>
            <a:r>
              <a:rPr lang="nb-NO" dirty="0"/>
              <a:t>Kontakt og tillit</a:t>
            </a:r>
          </a:p>
          <a:p>
            <a:r>
              <a:rPr lang="nb-NO" dirty="0"/>
              <a:t>Konkretisering</a:t>
            </a:r>
          </a:p>
          <a:p>
            <a:endParaRPr lang="nb-NO" dirty="0"/>
          </a:p>
          <a:p>
            <a:endParaRPr lang="nb-NO" dirty="0"/>
          </a:p>
        </p:txBody>
      </p:sp>
    </p:spTree>
    <p:extLst>
      <p:ext uri="{BB962C8B-B14F-4D97-AF65-F5344CB8AC3E}">
        <p14:creationId xmlns:p14="http://schemas.microsoft.com/office/powerpoint/2010/main" val="2008630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xmlns="" id="{D2EAC9ED-0578-49D3-9476-B2CBCA860FD8}"/>
              </a:ext>
            </a:extLst>
          </p:cNvPr>
          <p:cNvSpPr>
            <a:spLocks noGrp="1"/>
          </p:cNvSpPr>
          <p:nvPr>
            <p:ph type="title"/>
          </p:nvPr>
        </p:nvSpPr>
        <p:spPr>
          <a:xfrm>
            <a:off x="436818" y="959905"/>
            <a:ext cx="8229600" cy="1143000"/>
          </a:xfrm>
        </p:spPr>
        <p:txBody>
          <a:bodyPr/>
          <a:lstStyle/>
          <a:p>
            <a:r>
              <a:rPr lang="nb-NO"/>
              <a:t>Kontakt og tillit</a:t>
            </a:r>
          </a:p>
        </p:txBody>
      </p:sp>
      <p:pic>
        <p:nvPicPr>
          <p:cNvPr id="5" name="Plassholder for innhold 4">
            <a:extLst>
              <a:ext uri="{FF2B5EF4-FFF2-40B4-BE49-F238E27FC236}">
                <a16:creationId xmlns:a16="http://schemas.microsoft.com/office/drawing/2014/main" xmlns="" id="{B35F2352-D492-41E4-8F8B-59B84D6F4F8F}"/>
              </a:ext>
            </a:extLst>
          </p:cNvPr>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6335686" y="347033"/>
            <a:ext cx="2808312" cy="2145550"/>
          </a:xfrm>
        </p:spPr>
      </p:pic>
      <p:sp>
        <p:nvSpPr>
          <p:cNvPr id="4" name="Plassholder for innhold 2">
            <a:extLst>
              <a:ext uri="{FF2B5EF4-FFF2-40B4-BE49-F238E27FC236}">
                <a16:creationId xmlns:a16="http://schemas.microsoft.com/office/drawing/2014/main" xmlns="" id="{FCC7A6AF-DD22-41EE-B889-372F00F9167A}"/>
              </a:ext>
            </a:extLst>
          </p:cNvPr>
          <p:cNvSpPr txBox="1">
            <a:spLocks/>
          </p:cNvSpPr>
          <p:nvPr/>
        </p:nvSpPr>
        <p:spPr>
          <a:xfrm>
            <a:off x="457200" y="2132856"/>
            <a:ext cx="6419056" cy="3672409"/>
          </a:xfrm>
          <a:prstGeom prst="rect">
            <a:avLst/>
          </a:prstGeom>
        </p:spPr>
        <p:txBody>
          <a:bodyPr vert="horz" lIns="91440" tIns="45720" rIns="91440" bIns="45720" rtlCol="0">
            <a:normAutofit fontScale="85000" lnSpcReduction="10000"/>
          </a:bodyPr>
          <a:lstStyle>
            <a:lvl1pPr marL="342900" indent="-342900" algn="l" defTabSz="914400" rtl="0" eaLnBrk="1" latinLnBrk="0" hangingPunct="1">
              <a:lnSpc>
                <a:spcPts val="3000"/>
              </a:lnSpc>
              <a:spcBef>
                <a:spcPct val="20000"/>
              </a:spcBef>
              <a:buFont typeface="Arial" pitchFamily="34" charset="0"/>
              <a:buChar char="•"/>
              <a:defRPr sz="2200" kern="1200">
                <a:solidFill>
                  <a:schemeClr val="tx1"/>
                </a:solidFill>
                <a:latin typeface="+mn-lt"/>
                <a:ea typeface="+mn-ea"/>
                <a:cs typeface="+mn-cs"/>
              </a:defRPr>
            </a:lvl1pPr>
            <a:lvl2pPr marL="742950" indent="-285750" algn="l" defTabSz="914400" rtl="0" eaLnBrk="1" latinLnBrk="0" hangingPunct="1">
              <a:lnSpc>
                <a:spcPts val="3000"/>
              </a:lnSpc>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lnSpc>
                <a:spcPts val="3000"/>
              </a:lnSpc>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lnSpc>
                <a:spcPts val="3000"/>
              </a:lnSpc>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lnSpc>
                <a:spcPts val="3000"/>
              </a:lnSpc>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nb-NO" i="1"/>
              <a:t>Oppnå en god dialog med NAV, få tak i en person som brenner for dette og forhold dere kun til den personen! </a:t>
            </a:r>
            <a:r>
              <a:rPr lang="nb-NO"/>
              <a:t>(leder privat).</a:t>
            </a:r>
          </a:p>
          <a:p>
            <a:pPr marL="0" indent="0">
              <a:buNone/>
            </a:pPr>
            <a:endParaRPr lang="nb-NO"/>
          </a:p>
          <a:p>
            <a:r>
              <a:rPr lang="nb-NO"/>
              <a:t>Fast kontaktperson</a:t>
            </a:r>
          </a:p>
          <a:p>
            <a:pPr lvl="1"/>
            <a:r>
              <a:rPr lang="nb-NO"/>
              <a:t>Tillitsbasert relasjon</a:t>
            </a:r>
          </a:p>
          <a:p>
            <a:pPr lvl="1"/>
            <a:r>
              <a:rPr lang="nb-NO"/>
              <a:t>Tilgjengelig</a:t>
            </a:r>
          </a:p>
          <a:p>
            <a:pPr lvl="1"/>
            <a:r>
              <a:rPr lang="nb-NO"/>
              <a:t>Fleksibel</a:t>
            </a:r>
          </a:p>
          <a:p>
            <a:pPr lvl="1"/>
            <a:r>
              <a:rPr lang="nb-NO"/>
              <a:t>Lydhør for arbeidsgivers krav og ønsker</a:t>
            </a:r>
          </a:p>
        </p:txBody>
      </p:sp>
    </p:spTree>
    <p:extLst>
      <p:ext uri="{BB962C8B-B14F-4D97-AF65-F5344CB8AC3E}">
        <p14:creationId xmlns:p14="http://schemas.microsoft.com/office/powerpoint/2010/main" val="12989017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xmlns="" id="{CAFB9352-1865-4AE0-ABA2-91E8E8745324}"/>
              </a:ext>
            </a:extLst>
          </p:cNvPr>
          <p:cNvSpPr>
            <a:spLocks noGrp="1"/>
          </p:cNvSpPr>
          <p:nvPr>
            <p:ph type="title"/>
          </p:nvPr>
        </p:nvSpPr>
        <p:spPr>
          <a:xfrm>
            <a:off x="467544" y="478252"/>
            <a:ext cx="8229600" cy="1143000"/>
          </a:xfrm>
        </p:spPr>
        <p:txBody>
          <a:bodyPr/>
          <a:lstStyle/>
          <a:p>
            <a:r>
              <a:rPr lang="nb-NO"/>
              <a:t>Konkretisering </a:t>
            </a: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44208" y="404664"/>
            <a:ext cx="2506405" cy="1917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Plassholder for innhold 2">
            <a:extLst>
              <a:ext uri="{FF2B5EF4-FFF2-40B4-BE49-F238E27FC236}">
                <a16:creationId xmlns:a16="http://schemas.microsoft.com/office/drawing/2014/main" xmlns="" id="{73E92FE1-57A8-40D9-A49E-32F2D43B4531}"/>
              </a:ext>
            </a:extLst>
          </p:cNvPr>
          <p:cNvSpPr>
            <a:spLocks noGrp="1"/>
          </p:cNvSpPr>
          <p:nvPr>
            <p:ph idx="1"/>
          </p:nvPr>
        </p:nvSpPr>
        <p:spPr>
          <a:xfrm>
            <a:off x="467544" y="1556792"/>
            <a:ext cx="6635080" cy="4464497"/>
          </a:xfrm>
        </p:spPr>
        <p:txBody>
          <a:bodyPr/>
          <a:lstStyle/>
          <a:p>
            <a:pPr marL="0" indent="0">
              <a:buNone/>
            </a:pPr>
            <a:r>
              <a:rPr lang="nb-NO" dirty="0"/>
              <a:t> </a:t>
            </a:r>
            <a:r>
              <a:rPr lang="nb-NO" sz="2000" i="1" dirty="0"/>
              <a:t>Jeg tenker jo at det å si ja eller nei på generell basis [til en </a:t>
            </a:r>
            <a:r>
              <a:rPr lang="nb-NO" sz="2000" i="1" dirty="0" smtClean="0"/>
              <a:t>praksisutplassering] er </a:t>
            </a:r>
            <a:r>
              <a:rPr lang="nb-NO" sz="2000" i="1" dirty="0"/>
              <a:t>veldig vanskelig, det er mye lettere hvis du får en konkret henvendelse </a:t>
            </a:r>
            <a:r>
              <a:rPr lang="nb-NO" sz="2000" dirty="0"/>
              <a:t>(leder, kommunal). </a:t>
            </a:r>
          </a:p>
          <a:p>
            <a:pPr marL="0" indent="0">
              <a:buNone/>
            </a:pPr>
            <a:endParaRPr lang="nb-NO" dirty="0"/>
          </a:p>
          <a:p>
            <a:r>
              <a:rPr lang="nb-NO" dirty="0"/>
              <a:t>Konkurransen mellom praksisutplasseringene</a:t>
            </a:r>
          </a:p>
          <a:p>
            <a:pPr lvl="1"/>
            <a:r>
              <a:rPr lang="nb-NO" dirty="0"/>
              <a:t>Konkrete, ikke generelle henvendelser</a:t>
            </a:r>
          </a:p>
          <a:p>
            <a:r>
              <a:rPr lang="nb-NO" dirty="0"/>
              <a:t>Avklar oppfølgingsbehovet</a:t>
            </a:r>
          </a:p>
          <a:p>
            <a:pPr lvl="1"/>
            <a:r>
              <a:rPr lang="nb-NO" dirty="0"/>
              <a:t>Hensikten med praksisutplasseringen</a:t>
            </a:r>
          </a:p>
          <a:p>
            <a:pPr lvl="1"/>
            <a:r>
              <a:rPr lang="nb-NO" dirty="0"/>
              <a:t>Ansvarsplassering </a:t>
            </a:r>
          </a:p>
        </p:txBody>
      </p:sp>
    </p:spTree>
    <p:extLst>
      <p:ext uri="{BB962C8B-B14F-4D97-AF65-F5344CB8AC3E}">
        <p14:creationId xmlns:p14="http://schemas.microsoft.com/office/powerpoint/2010/main" val="60945292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xmlns="" id="{D90924D5-F3FE-41F6-879F-0C90B43520C8}"/>
              </a:ext>
            </a:extLst>
          </p:cNvPr>
          <p:cNvSpPr>
            <a:spLocks noGrp="1"/>
          </p:cNvSpPr>
          <p:nvPr>
            <p:ph type="title"/>
          </p:nvPr>
        </p:nvSpPr>
        <p:spPr>
          <a:xfrm>
            <a:off x="467544" y="476672"/>
            <a:ext cx="8229600" cy="1143000"/>
          </a:xfrm>
        </p:spPr>
        <p:txBody>
          <a:bodyPr/>
          <a:lstStyle/>
          <a:p>
            <a:r>
              <a:rPr lang="nb-NO" dirty="0" smtClean="0"/>
              <a:t>4. Tiltak</a:t>
            </a:r>
            <a:endParaRPr lang="nb-NO" dirty="0"/>
          </a:p>
        </p:txBody>
      </p:sp>
      <p:pic>
        <p:nvPicPr>
          <p:cNvPr id="5" name="Plassholder for innhold 4">
            <a:extLst>
              <a:ext uri="{FF2B5EF4-FFF2-40B4-BE49-F238E27FC236}">
                <a16:creationId xmlns:a16="http://schemas.microsoft.com/office/drawing/2014/main" xmlns="" id="{1042046D-A46C-4860-905C-648044EAE57F}"/>
              </a:ext>
            </a:extLst>
          </p:cNvPr>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324544" y="1772816"/>
            <a:ext cx="3384376" cy="3620737"/>
          </a:xfrm>
        </p:spPr>
      </p:pic>
      <p:sp>
        <p:nvSpPr>
          <p:cNvPr id="3" name="Rektangel 2">
            <a:extLst>
              <a:ext uri="{FF2B5EF4-FFF2-40B4-BE49-F238E27FC236}">
                <a16:creationId xmlns:a16="http://schemas.microsoft.com/office/drawing/2014/main" xmlns="" id="{4DAE9328-4B48-4C4C-B387-F6EB5DA683C1}"/>
              </a:ext>
            </a:extLst>
          </p:cNvPr>
          <p:cNvSpPr/>
          <p:nvPr/>
        </p:nvSpPr>
        <p:spPr>
          <a:xfrm>
            <a:off x="2455377" y="232501"/>
            <a:ext cx="6447447" cy="6901185"/>
          </a:xfrm>
          <a:prstGeom prst="rect">
            <a:avLst/>
          </a:prstGeom>
        </p:spPr>
        <p:txBody>
          <a:bodyPr wrap="square" anchor="t">
            <a:spAutoFit/>
          </a:bodyPr>
          <a:lstStyle/>
          <a:p>
            <a:pPr marL="285750" indent="-285750">
              <a:lnSpc>
                <a:spcPct val="115000"/>
              </a:lnSpc>
              <a:spcAft>
                <a:spcPts val="800"/>
              </a:spcAft>
              <a:buFont typeface="Arial" panose="020B0604020202020204" pitchFamily="34" charset="0"/>
              <a:buChar char="•"/>
            </a:pPr>
            <a:r>
              <a:rPr lang="nb-NO" sz="2000">
                <a:latin typeface="Palatino Linotype" panose="02040502050505030304" pitchFamily="18" charset="0"/>
                <a:ea typeface="Calibri" panose="020F0502020204030204" pitchFamily="34" charset="0"/>
                <a:cs typeface="Times New Roman" panose="02020603050405020304" pitchFamily="18" charset="0"/>
              </a:rPr>
              <a:t>Opphev skillet mellom arbeidspraksis og språkpraksis</a:t>
            </a:r>
          </a:p>
          <a:p>
            <a:pPr marL="285750" indent="-285750">
              <a:spcAft>
                <a:spcPts val="800"/>
              </a:spcAft>
              <a:buFont typeface="Arial" panose="020B0604020202020204" pitchFamily="34" charset="0"/>
              <a:buChar char="•"/>
            </a:pPr>
            <a:r>
              <a:rPr lang="nb-NO" sz="2000">
                <a:latin typeface="Palatino Linotype" panose="02040502050505030304" pitchFamily="18" charset="0"/>
                <a:ea typeface="Calibri" panose="020F0502020204030204" pitchFamily="34" charset="0"/>
                <a:cs typeface="Times New Roman" panose="02020603050405020304" pitchFamily="18" charset="0"/>
              </a:rPr>
              <a:t>Utvikle verktøy til bruk i planlegging og gjennomføring av praksisutplasseringer</a:t>
            </a:r>
          </a:p>
          <a:p>
            <a:pPr marL="742950" lvl="1" indent="-285750">
              <a:spcBef>
                <a:spcPct val="20000"/>
              </a:spcBef>
              <a:spcAft>
                <a:spcPts val="800"/>
              </a:spcAft>
              <a:buFont typeface="Arial" pitchFamily="34" charset="0"/>
              <a:buChar char="–"/>
            </a:pPr>
            <a:r>
              <a:rPr lang="nb-NO" sz="1600"/>
              <a:t>Maler for praksisavtaler, formuleringer av lærings- og kompetansemål etc., andre ressurser og materialer</a:t>
            </a:r>
          </a:p>
          <a:p>
            <a:pPr marL="285750" indent="-285750">
              <a:lnSpc>
                <a:spcPct val="115000"/>
              </a:lnSpc>
              <a:spcAft>
                <a:spcPts val="800"/>
              </a:spcAft>
              <a:buFont typeface="Arial" panose="020B0604020202020204" pitchFamily="34" charset="0"/>
              <a:buChar char="•"/>
            </a:pPr>
            <a:r>
              <a:rPr lang="nb-NO" sz="2000">
                <a:latin typeface="Palatino Linotype" panose="02040502050505030304" pitchFamily="18" charset="0"/>
                <a:ea typeface="Calibri" panose="020F0502020204030204" pitchFamily="34" charset="0"/>
                <a:cs typeface="Times New Roman" panose="02020603050405020304" pitchFamily="18" charset="0"/>
              </a:rPr>
              <a:t>Forventningsavklaring: formaliser forventninger og ansvarfordeling</a:t>
            </a:r>
            <a:endParaRPr lang="nb-NO" sz="2000">
              <a:latin typeface="Calibri" panose="020F0502020204030204" pitchFamily="34" charset="0"/>
              <a:ea typeface="Calibri" panose="020F0502020204030204" pitchFamily="34" charset="0"/>
              <a:cs typeface="Calibri"/>
            </a:endParaRPr>
          </a:p>
          <a:p>
            <a:pPr marL="285750" indent="-285750">
              <a:lnSpc>
                <a:spcPct val="115000"/>
              </a:lnSpc>
              <a:spcAft>
                <a:spcPts val="800"/>
              </a:spcAft>
              <a:buFont typeface="Arial" panose="020B0604020202020204" pitchFamily="34" charset="0"/>
              <a:buChar char="•"/>
            </a:pPr>
            <a:r>
              <a:rPr lang="nb-NO" sz="2000">
                <a:latin typeface="Palatino Linotype" panose="02040502050505030304" pitchFamily="18" charset="0"/>
                <a:ea typeface="Calibri" panose="020F0502020204030204" pitchFamily="34" charset="0"/>
                <a:cs typeface="Times New Roman" panose="02020603050405020304" pitchFamily="18" charset="0"/>
              </a:rPr>
              <a:t>Samordne konkurransen om praksisplassene</a:t>
            </a:r>
          </a:p>
          <a:p>
            <a:pPr marL="285750" indent="-285750">
              <a:lnSpc>
                <a:spcPct val="115000"/>
              </a:lnSpc>
              <a:spcAft>
                <a:spcPts val="800"/>
              </a:spcAft>
              <a:buFont typeface="Arial" panose="020B0604020202020204" pitchFamily="34" charset="0"/>
              <a:buChar char="•"/>
            </a:pPr>
            <a:r>
              <a:rPr lang="nb-NO" sz="2000">
                <a:latin typeface="Palatino Linotype" panose="02040502050505030304" pitchFamily="18" charset="0"/>
                <a:ea typeface="Calibri" panose="020F0502020204030204" pitchFamily="34" charset="0"/>
                <a:cs typeface="Times New Roman" panose="02020603050405020304" pitchFamily="18" charset="0"/>
              </a:rPr>
              <a:t>God oppfølging er viktig for å sikre at utprøving og utplassering fungerer bra i enkeltsaker, men også for å sikre gode langsiktige samarbeidsrelasjoner.</a:t>
            </a:r>
            <a:endParaRPr lang="nb-NO" sz="2000">
              <a:latin typeface="Palatino Linotype"/>
              <a:ea typeface="Calibri" panose="020F0502020204030204" pitchFamily="34" charset="0"/>
              <a:cs typeface="Times New Roman" panose="02020603050405020304" pitchFamily="18" charset="0"/>
            </a:endParaRPr>
          </a:p>
          <a:p>
            <a:pPr marL="285750" indent="-285750">
              <a:lnSpc>
                <a:spcPct val="115000"/>
              </a:lnSpc>
              <a:spcAft>
                <a:spcPts val="800"/>
              </a:spcAft>
              <a:buFont typeface="Arial" panose="020B0604020202020204" pitchFamily="34" charset="0"/>
              <a:buChar char="•"/>
            </a:pPr>
            <a:r>
              <a:rPr lang="nb-NO" sz="2000">
                <a:latin typeface="Palatino Linotype" panose="02040502050505030304" pitchFamily="18" charset="0"/>
                <a:cs typeface="Times New Roman" panose="02020603050405020304" pitchFamily="18" charset="0"/>
              </a:rPr>
              <a:t>Ha en fast kontaktperson som er lett å komme i kontakt med og som følger opp både jobbsøkeren og bedriften.</a:t>
            </a:r>
          </a:p>
          <a:p>
            <a:pPr>
              <a:lnSpc>
                <a:spcPct val="115000"/>
              </a:lnSpc>
              <a:spcAft>
                <a:spcPts val="800"/>
              </a:spcAft>
            </a:pPr>
            <a:r>
              <a:rPr lang="nb-NO">
                <a:latin typeface="Palatino Linotype" panose="02040502050505030304" pitchFamily="18" charset="0"/>
                <a:cs typeface="Times New Roman" panose="02020603050405020304" pitchFamily="18" charset="0"/>
              </a:rPr>
              <a:t> </a:t>
            </a:r>
            <a:r>
              <a:rPr lang="nb-NO">
                <a:latin typeface="Palatino Linotype" panose="02040502050505030304" pitchFamily="18" charset="0"/>
                <a:ea typeface="Calibri" panose="020F0502020204030204" pitchFamily="34" charset="0"/>
                <a:cs typeface="Times New Roman" panose="02020603050405020304" pitchFamily="18" charset="0"/>
              </a:rPr>
              <a:t/>
            </a:r>
            <a:br>
              <a:rPr lang="nb-NO">
                <a:latin typeface="Palatino Linotype" panose="02040502050505030304" pitchFamily="18" charset="0"/>
                <a:ea typeface="Calibri" panose="020F0502020204030204" pitchFamily="34" charset="0"/>
                <a:cs typeface="Times New Roman" panose="02020603050405020304" pitchFamily="18" charset="0"/>
              </a:rPr>
            </a:br>
            <a:endParaRPr lang="nb-NO">
              <a:latin typeface="Palatino Linotype" panose="02040502050505030304" pitchFamily="18" charset="0"/>
              <a:ea typeface="Calibri" panose="020F0502020204030204" pitchFamily="34" charset="0"/>
              <a:cs typeface="Times New Roman" panose="02020603050405020304" pitchFamily="18" charset="0"/>
            </a:endParaRPr>
          </a:p>
          <a:p>
            <a:pPr>
              <a:lnSpc>
                <a:spcPct val="115000"/>
              </a:lnSpc>
              <a:spcAft>
                <a:spcPts val="800"/>
              </a:spcAft>
            </a:pPr>
            <a:endParaRPr lang="nb-NO"/>
          </a:p>
        </p:txBody>
      </p:sp>
    </p:spTree>
    <p:extLst>
      <p:ext uri="{BB962C8B-B14F-4D97-AF65-F5344CB8AC3E}">
        <p14:creationId xmlns:p14="http://schemas.microsoft.com/office/powerpoint/2010/main" val="15704816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76250" y="625475"/>
            <a:ext cx="8229600" cy="1143000"/>
          </a:xfrm>
        </p:spPr>
        <p:txBody>
          <a:bodyPr/>
          <a:lstStyle/>
          <a:p>
            <a:r>
              <a:rPr lang="nb-NO" dirty="0" smtClean="0"/>
              <a:t>Til sist</a:t>
            </a:r>
            <a:endParaRPr lang="nb-NO" dirty="0"/>
          </a:p>
        </p:txBody>
      </p:sp>
      <p:pic>
        <p:nvPicPr>
          <p:cNvPr id="1030"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49826" y="378005"/>
            <a:ext cx="4022724" cy="56624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Plassholder for innhold 2"/>
          <p:cNvSpPr>
            <a:spLocks noGrp="1"/>
          </p:cNvSpPr>
          <p:nvPr>
            <p:ph idx="1"/>
          </p:nvPr>
        </p:nvSpPr>
        <p:spPr>
          <a:xfrm>
            <a:off x="484581" y="1808026"/>
            <a:ext cx="4296969" cy="4002224"/>
          </a:xfrm>
        </p:spPr>
        <p:txBody>
          <a:bodyPr>
            <a:normAutofit fontScale="70000" lnSpcReduction="20000"/>
          </a:bodyPr>
          <a:lstStyle/>
          <a:p>
            <a:pPr>
              <a:buFontTx/>
              <a:buChar char="-"/>
            </a:pPr>
            <a:r>
              <a:rPr lang="nb-NO" b="1" dirty="0" smtClean="0"/>
              <a:t>Finne måter å jobbe sammen med arbeidsgiverne</a:t>
            </a:r>
          </a:p>
          <a:p>
            <a:pPr>
              <a:buFontTx/>
              <a:buChar char="-"/>
            </a:pPr>
            <a:r>
              <a:rPr lang="nb-NO" b="1" dirty="0" smtClean="0"/>
              <a:t>Matche personressurser og arbeidsgivere</a:t>
            </a:r>
          </a:p>
          <a:p>
            <a:pPr>
              <a:buFontTx/>
              <a:buChar char="-"/>
            </a:pPr>
            <a:endParaRPr lang="nb-NO" b="1" dirty="0" smtClean="0"/>
          </a:p>
          <a:p>
            <a:pPr>
              <a:buFontTx/>
              <a:buChar char="-"/>
            </a:pPr>
            <a:endParaRPr lang="nb-NO" b="1" dirty="0"/>
          </a:p>
          <a:p>
            <a:pPr marL="0" indent="0">
              <a:buNone/>
            </a:pPr>
            <a:r>
              <a:rPr lang="nb-NO" b="1" dirty="0" smtClean="0"/>
              <a:t>Vil dere lese mer?</a:t>
            </a:r>
            <a:endParaRPr lang="nb-NO" dirty="0" smtClean="0"/>
          </a:p>
          <a:p>
            <a:pPr marL="0" indent="0">
              <a:buNone/>
            </a:pPr>
            <a:r>
              <a:rPr lang="nb-NO" dirty="0">
                <a:hlinkClick r:id="rId3"/>
              </a:rPr>
              <a:t>http://www.ostforsk.no/publikasjoner/motivasjon-og-hindre-for-inkludering-av-flyktninger-et-dypdykk-i-arbeidsgiverperspektivet</a:t>
            </a:r>
            <a:r>
              <a:rPr lang="nb-NO" dirty="0" smtClean="0">
                <a:hlinkClick r:id="rId3"/>
              </a:rPr>
              <a:t>/</a:t>
            </a:r>
            <a:r>
              <a:rPr lang="nb-NO" dirty="0" smtClean="0"/>
              <a:t> </a:t>
            </a:r>
            <a:endParaRPr lang="nb-NO" dirty="0"/>
          </a:p>
        </p:txBody>
      </p:sp>
    </p:spTree>
    <p:extLst>
      <p:ext uri="{BB962C8B-B14F-4D97-AF65-F5344CB8AC3E}">
        <p14:creationId xmlns:p14="http://schemas.microsoft.com/office/powerpoint/2010/main" val="31166855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xmlns="" id="{744D8050-B419-4FB9-9D26-EFF679E9A51D}"/>
              </a:ext>
            </a:extLst>
          </p:cNvPr>
          <p:cNvSpPr>
            <a:spLocks noGrp="1"/>
          </p:cNvSpPr>
          <p:nvPr>
            <p:ph type="title"/>
          </p:nvPr>
        </p:nvSpPr>
        <p:spPr>
          <a:xfrm>
            <a:off x="442656" y="529353"/>
            <a:ext cx="8229600" cy="1143000"/>
          </a:xfrm>
        </p:spPr>
        <p:txBody>
          <a:bodyPr/>
          <a:lstStyle/>
          <a:p>
            <a:pPr algn="ctr"/>
            <a:r>
              <a:rPr lang="nb-NO" dirty="0"/>
              <a:t>Takk for oss!</a:t>
            </a:r>
          </a:p>
        </p:txBody>
      </p:sp>
      <p:sp>
        <p:nvSpPr>
          <p:cNvPr id="3" name="Plassholder for innhold 2">
            <a:extLst>
              <a:ext uri="{FF2B5EF4-FFF2-40B4-BE49-F238E27FC236}">
                <a16:creationId xmlns:a16="http://schemas.microsoft.com/office/drawing/2014/main" xmlns="" id="{F03B1AD4-9CB4-4E22-8F14-443ED125652D}"/>
              </a:ext>
            </a:extLst>
          </p:cNvPr>
          <p:cNvSpPr>
            <a:spLocks noGrp="1"/>
          </p:cNvSpPr>
          <p:nvPr>
            <p:ph idx="1"/>
          </p:nvPr>
        </p:nvSpPr>
        <p:spPr>
          <a:xfrm>
            <a:off x="2313709" y="1547664"/>
            <a:ext cx="2487843" cy="4464497"/>
          </a:xfrm>
        </p:spPr>
        <p:txBody>
          <a:bodyPr/>
          <a:lstStyle/>
          <a:p>
            <a:pPr marL="0" indent="0">
              <a:buNone/>
            </a:pPr>
            <a:endParaRPr lang="nb-NO" dirty="0"/>
          </a:p>
          <a:p>
            <a:pPr marL="0" indent="0">
              <a:buNone/>
            </a:pPr>
            <a:endParaRPr lang="nb-NO" dirty="0"/>
          </a:p>
          <a:p>
            <a:pPr marL="0" indent="0">
              <a:buNone/>
            </a:pPr>
            <a:endParaRPr lang="nb-NO" dirty="0"/>
          </a:p>
          <a:p>
            <a:pPr marL="0" indent="0">
              <a:buNone/>
            </a:pPr>
            <a:endParaRPr lang="nb-NO" dirty="0"/>
          </a:p>
          <a:p>
            <a:pPr marL="0" indent="0">
              <a:buNone/>
            </a:pPr>
            <a:endParaRPr lang="nb-NO" dirty="0"/>
          </a:p>
          <a:p>
            <a:pPr marL="0" indent="0">
              <a:buNone/>
            </a:pPr>
            <a:endParaRPr lang="nb-NO" dirty="0"/>
          </a:p>
          <a:p>
            <a:pPr marL="0" indent="0">
              <a:buNone/>
            </a:pPr>
            <a:endParaRPr lang="nb-NO" dirty="0"/>
          </a:p>
          <a:p>
            <a:pPr marL="0" indent="0">
              <a:buNone/>
            </a:pPr>
            <a:r>
              <a:rPr lang="nb-NO" dirty="0" smtClean="0"/>
              <a:t>Mari Bjerck </a:t>
            </a:r>
            <a:r>
              <a:rPr lang="nb-NO" dirty="0"/>
              <a:t>F</a:t>
            </a:r>
            <a:r>
              <a:rPr lang="nb-NO" dirty="0" smtClean="0"/>
              <a:t>orsker </a:t>
            </a:r>
            <a:r>
              <a:rPr lang="nb-NO" dirty="0"/>
              <a:t>2</a:t>
            </a:r>
          </a:p>
          <a:p>
            <a:pPr marL="0" indent="0">
              <a:buNone/>
            </a:pPr>
            <a:r>
              <a:rPr lang="nb-NO" dirty="0" smtClean="0">
                <a:hlinkClick r:id="rId3"/>
              </a:rPr>
              <a:t>mb@ostforsk.no</a:t>
            </a:r>
            <a:r>
              <a:rPr lang="nb-NO" dirty="0" smtClean="0"/>
              <a:t> </a:t>
            </a:r>
            <a:endParaRPr lang="nb-NO" dirty="0"/>
          </a:p>
          <a:p>
            <a:pPr marL="0" indent="0">
              <a:buNone/>
            </a:pPr>
            <a:endParaRPr lang="nb-NO" dirty="0"/>
          </a:p>
        </p:txBody>
      </p:sp>
      <p:sp>
        <p:nvSpPr>
          <p:cNvPr id="5" name="Plassholder for innhold 2">
            <a:extLst>
              <a:ext uri="{FF2B5EF4-FFF2-40B4-BE49-F238E27FC236}">
                <a16:creationId xmlns:a16="http://schemas.microsoft.com/office/drawing/2014/main" xmlns="" id="{FC33ED67-7264-4239-9314-CC2FFF50E89C}"/>
              </a:ext>
            </a:extLst>
          </p:cNvPr>
          <p:cNvSpPr txBox="1">
            <a:spLocks/>
          </p:cNvSpPr>
          <p:nvPr/>
        </p:nvSpPr>
        <p:spPr>
          <a:xfrm>
            <a:off x="4959461" y="1547663"/>
            <a:ext cx="2605121" cy="4464497"/>
          </a:xfrm>
          <a:prstGeom prst="rect">
            <a:avLst/>
          </a:prstGeom>
        </p:spPr>
        <p:txBody>
          <a:bodyPr vert="horz" lIns="91440" tIns="45720" rIns="91440" bIns="45720" rtlCol="0">
            <a:normAutofit/>
          </a:bodyPr>
          <a:lstStyle>
            <a:lvl1pPr marL="342900" indent="-342900" algn="l" defTabSz="914400" rtl="0" eaLnBrk="1" latinLnBrk="0" hangingPunct="1">
              <a:lnSpc>
                <a:spcPts val="3000"/>
              </a:lnSpc>
              <a:spcBef>
                <a:spcPct val="20000"/>
              </a:spcBef>
              <a:buFont typeface="Arial" pitchFamily="34" charset="0"/>
              <a:buChar char="•"/>
              <a:defRPr sz="2200" kern="1200">
                <a:solidFill>
                  <a:schemeClr val="tx1"/>
                </a:solidFill>
                <a:latin typeface="+mn-lt"/>
                <a:ea typeface="+mn-ea"/>
                <a:cs typeface="+mn-cs"/>
              </a:defRPr>
            </a:lvl1pPr>
            <a:lvl2pPr marL="742950" indent="-285750" algn="l" defTabSz="914400" rtl="0" eaLnBrk="1" latinLnBrk="0" hangingPunct="1">
              <a:lnSpc>
                <a:spcPts val="3000"/>
              </a:lnSpc>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lnSpc>
                <a:spcPts val="3000"/>
              </a:lnSpc>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lnSpc>
                <a:spcPts val="3000"/>
              </a:lnSpc>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lnSpc>
                <a:spcPts val="3000"/>
              </a:lnSpc>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endParaRPr lang="nb-NO" dirty="0"/>
          </a:p>
          <a:p>
            <a:pPr marL="0" indent="0">
              <a:buFont typeface="Arial" pitchFamily="34" charset="0"/>
              <a:buNone/>
            </a:pPr>
            <a:endParaRPr lang="nb-NO" dirty="0"/>
          </a:p>
          <a:p>
            <a:pPr marL="0" indent="0">
              <a:buFont typeface="Arial" pitchFamily="34" charset="0"/>
              <a:buNone/>
            </a:pPr>
            <a:endParaRPr lang="nb-NO" dirty="0"/>
          </a:p>
          <a:p>
            <a:pPr marL="0" indent="0">
              <a:buFont typeface="Arial" pitchFamily="34" charset="0"/>
              <a:buNone/>
            </a:pPr>
            <a:endParaRPr lang="nb-NO" dirty="0"/>
          </a:p>
          <a:p>
            <a:pPr marL="0" indent="0">
              <a:buFont typeface="Arial" pitchFamily="34" charset="0"/>
              <a:buNone/>
            </a:pPr>
            <a:endParaRPr lang="nb-NO" dirty="0"/>
          </a:p>
          <a:p>
            <a:pPr marL="0" indent="0">
              <a:buFont typeface="Arial" pitchFamily="34" charset="0"/>
              <a:buNone/>
            </a:pPr>
            <a:endParaRPr lang="nb-NO" dirty="0"/>
          </a:p>
          <a:p>
            <a:pPr marL="0" indent="0">
              <a:buFont typeface="Arial" pitchFamily="34" charset="0"/>
              <a:buNone/>
            </a:pPr>
            <a:endParaRPr lang="nb-NO" dirty="0"/>
          </a:p>
          <a:p>
            <a:pPr marL="0" indent="0">
              <a:buFont typeface="Arial" pitchFamily="34" charset="0"/>
              <a:buNone/>
            </a:pPr>
            <a:r>
              <a:rPr lang="nb-NO" dirty="0"/>
              <a:t>Trude Hella </a:t>
            </a:r>
            <a:r>
              <a:rPr lang="nb-NO" dirty="0" smtClean="0"/>
              <a:t>Eide </a:t>
            </a:r>
            <a:r>
              <a:rPr lang="nb-NO" dirty="0"/>
              <a:t>F</a:t>
            </a:r>
            <a:r>
              <a:rPr lang="nb-NO" dirty="0" smtClean="0"/>
              <a:t>orsker </a:t>
            </a:r>
            <a:r>
              <a:rPr lang="nb-NO" dirty="0"/>
              <a:t>2</a:t>
            </a:r>
          </a:p>
          <a:p>
            <a:pPr marL="0" indent="0">
              <a:buFont typeface="Arial" pitchFamily="34" charset="0"/>
              <a:buNone/>
            </a:pPr>
            <a:r>
              <a:rPr lang="nb-NO" dirty="0">
                <a:hlinkClick r:id="rId4"/>
              </a:rPr>
              <a:t>te@ostforsk.no</a:t>
            </a:r>
            <a:r>
              <a:rPr lang="nb-NO" dirty="0"/>
              <a:t> </a:t>
            </a:r>
          </a:p>
          <a:p>
            <a:pPr marL="0" indent="0">
              <a:buFont typeface="Arial" pitchFamily="34" charset="0"/>
              <a:buNone/>
            </a:pPr>
            <a:endParaRPr lang="nb-NO" dirty="0"/>
          </a:p>
        </p:txBody>
      </p:sp>
      <p:pic>
        <p:nvPicPr>
          <p:cNvPr id="7" name="Bilde 6">
            <a:extLst>
              <a:ext uri="{FF2B5EF4-FFF2-40B4-BE49-F238E27FC236}">
                <a16:creationId xmlns:a16="http://schemas.microsoft.com/office/drawing/2014/main" xmlns="" id="{4E38EEAC-912E-4C28-99ED-531FFF8B85C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440935" y="1868667"/>
            <a:ext cx="1754046" cy="2343116"/>
          </a:xfrm>
          <a:prstGeom prst="rect">
            <a:avLst/>
          </a:prstGeom>
        </p:spPr>
      </p:pic>
      <p:pic>
        <p:nvPicPr>
          <p:cNvPr id="9" name="Bilde 8">
            <a:extLst>
              <a:ext uri="{FF2B5EF4-FFF2-40B4-BE49-F238E27FC236}">
                <a16:creationId xmlns:a16="http://schemas.microsoft.com/office/drawing/2014/main" xmlns="" id="{DFC192CB-6604-4863-BA8E-C8AB0AF5F8B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959461" y="1868667"/>
            <a:ext cx="1580062" cy="2343116"/>
          </a:xfrm>
          <a:prstGeom prst="rect">
            <a:avLst/>
          </a:prstGeom>
        </p:spPr>
      </p:pic>
    </p:spTree>
    <p:extLst>
      <p:ext uri="{BB962C8B-B14F-4D97-AF65-F5344CB8AC3E}">
        <p14:creationId xmlns:p14="http://schemas.microsoft.com/office/powerpoint/2010/main" val="16086803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81445" y="456084"/>
            <a:ext cx="8229600" cy="1143000"/>
          </a:xfrm>
        </p:spPr>
        <p:txBody>
          <a:bodyPr/>
          <a:lstStyle/>
          <a:p>
            <a:r>
              <a:rPr lang="nb-NO" dirty="0" smtClean="0"/>
              <a:t>Vi vil svare på:</a:t>
            </a:r>
            <a:endParaRPr lang="nb-NO" dirty="0"/>
          </a:p>
        </p:txBody>
      </p:sp>
      <p:sp>
        <p:nvSpPr>
          <p:cNvPr id="3" name="Plassholder for innhold 2"/>
          <p:cNvSpPr>
            <a:spLocks noGrp="1"/>
          </p:cNvSpPr>
          <p:nvPr>
            <p:ph idx="1"/>
          </p:nvPr>
        </p:nvSpPr>
        <p:spPr>
          <a:xfrm>
            <a:off x="2570016" y="1787236"/>
            <a:ext cx="6393875" cy="4073237"/>
          </a:xfrm>
        </p:spPr>
        <p:txBody>
          <a:bodyPr>
            <a:normAutofit/>
          </a:bodyPr>
          <a:lstStyle/>
          <a:p>
            <a:pPr marL="457200" indent="-457200">
              <a:buFont typeface="+mj-lt"/>
              <a:buAutoNum type="arabicPeriod"/>
            </a:pPr>
            <a:r>
              <a:rPr lang="nb-NO" dirty="0"/>
              <a:t>Hva motiverer arbeidsgivere til å rekruttere og tilrettelegge for arbeidsinkludering av innvandrere med fluktbakgrunn? </a:t>
            </a:r>
            <a:endParaRPr lang="nb-NO" dirty="0" smtClean="0"/>
          </a:p>
          <a:p>
            <a:pPr marL="457200" indent="-457200">
              <a:buFont typeface="+mj-lt"/>
              <a:buAutoNum type="arabicPeriod"/>
            </a:pPr>
            <a:r>
              <a:rPr lang="nb-NO" dirty="0" smtClean="0"/>
              <a:t>Hva </a:t>
            </a:r>
            <a:r>
              <a:rPr lang="nb-NO" dirty="0"/>
              <a:t>hindrer arbeidsgivere? </a:t>
            </a:r>
            <a:endParaRPr lang="nb-NO" dirty="0" smtClean="0"/>
          </a:p>
          <a:p>
            <a:pPr marL="457200" indent="-457200">
              <a:buFont typeface="+mj-lt"/>
              <a:buAutoNum type="arabicPeriod"/>
            </a:pPr>
            <a:r>
              <a:rPr lang="nb-NO" dirty="0" smtClean="0"/>
              <a:t>Hvordan </a:t>
            </a:r>
            <a:r>
              <a:rPr lang="nb-NO" dirty="0"/>
              <a:t>få til gode samarbeidsmodeller mellom NAV og arbeidsgivere når det gjelder tilrettelegging for </a:t>
            </a:r>
            <a:r>
              <a:rPr lang="nb-NO" dirty="0" smtClean="0"/>
              <a:t>arbeidsinkludering</a:t>
            </a:r>
            <a:r>
              <a:rPr lang="nb-NO" dirty="0"/>
              <a:t>? </a:t>
            </a:r>
            <a:endParaRPr lang="nb-NO" dirty="0" smtClean="0"/>
          </a:p>
          <a:p>
            <a:pPr marL="457200" indent="-457200">
              <a:buFont typeface="+mj-lt"/>
              <a:buAutoNum type="arabicPeriod"/>
            </a:pPr>
            <a:r>
              <a:rPr lang="nb-NO" dirty="0" smtClean="0"/>
              <a:t>Hvilke </a:t>
            </a:r>
            <a:r>
              <a:rPr lang="nb-NO" dirty="0"/>
              <a:t>tiltak kan foreslås på bakgrunn av dette? </a:t>
            </a:r>
            <a:endParaRPr lang="nb-NO" dirty="0"/>
          </a:p>
        </p:txBody>
      </p:sp>
      <p:pic>
        <p:nvPicPr>
          <p:cNvPr id="4" name="Bild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0163" y="2022763"/>
            <a:ext cx="2299854" cy="2299854"/>
          </a:xfrm>
          <a:prstGeom prst="rect">
            <a:avLst/>
          </a:prstGeom>
        </p:spPr>
      </p:pic>
    </p:spTree>
    <p:extLst>
      <p:ext uri="{BB962C8B-B14F-4D97-AF65-F5344CB8AC3E}">
        <p14:creationId xmlns:p14="http://schemas.microsoft.com/office/powerpoint/2010/main" val="12014539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p>
            <a:r>
              <a:rPr lang="nb-NO" sz="3600" b="1">
                <a:latin typeface="Arial Narrow" pitchFamily="34" charset="0"/>
              </a:rPr>
              <a:t>Om prosjektet</a:t>
            </a:r>
            <a:endParaRPr lang="nb-NO" sz="3600" b="1"/>
          </a:p>
        </p:txBody>
      </p:sp>
      <p:pic>
        <p:nvPicPr>
          <p:cNvPr id="7" name="Plassholder for innhold 6">
            <a:extLst>
              <a:ext uri="{FF2B5EF4-FFF2-40B4-BE49-F238E27FC236}">
                <a16:creationId xmlns:a16="http://schemas.microsoft.com/office/drawing/2014/main" xmlns="" id="{FDAAC39E-D912-42F6-B19E-3EDBDD5A1B57}"/>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51520" y="1358447"/>
            <a:ext cx="3168832" cy="4464050"/>
          </a:xfrm>
        </p:spPr>
      </p:pic>
      <p:pic>
        <p:nvPicPr>
          <p:cNvPr id="9" name="Bilde 8">
            <a:extLst>
              <a:ext uri="{FF2B5EF4-FFF2-40B4-BE49-F238E27FC236}">
                <a16:creationId xmlns:a16="http://schemas.microsoft.com/office/drawing/2014/main" xmlns="" id="{78046C8C-0AC6-466E-ADFF-9EC841DEF89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02999" y="1441955"/>
            <a:ext cx="5070174" cy="4297034"/>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1. Motivasjon</a:t>
            </a:r>
            <a:endParaRPr lang="nb-NO" dirty="0"/>
          </a:p>
        </p:txBody>
      </p:sp>
      <p:sp>
        <p:nvSpPr>
          <p:cNvPr id="3" name="Plassholder for innhold 2"/>
          <p:cNvSpPr>
            <a:spLocks noGrp="1"/>
          </p:cNvSpPr>
          <p:nvPr>
            <p:ph idx="1"/>
          </p:nvPr>
        </p:nvSpPr>
        <p:spPr>
          <a:xfrm>
            <a:off x="3923928" y="1709220"/>
            <a:ext cx="4935776" cy="3600401"/>
          </a:xfrm>
        </p:spPr>
        <p:txBody>
          <a:bodyPr>
            <a:normAutofit/>
          </a:bodyPr>
          <a:lstStyle/>
          <a:p>
            <a:pPr marL="0" indent="0">
              <a:buNone/>
            </a:pPr>
            <a:r>
              <a:rPr lang="nb-NO" b="1"/>
              <a:t>Hva motiverer arbeidsgivere til å rekruttere og tilrettelegge for arbeidsinkludering av innvandrere med fluktbakgrunn? </a:t>
            </a:r>
            <a:endParaRPr lang="nb-NO"/>
          </a:p>
          <a:p>
            <a:r>
              <a:rPr lang="nb-NO"/>
              <a:t>Samfunnsansvar</a:t>
            </a:r>
          </a:p>
          <a:p>
            <a:r>
              <a:rPr lang="nb-NO" err="1"/>
              <a:t>Samfunnsnytte</a:t>
            </a:r>
            <a:r>
              <a:rPr lang="nb-NO"/>
              <a:t>, lønnsomhet</a:t>
            </a:r>
          </a:p>
          <a:p>
            <a:r>
              <a:rPr lang="nb-NO"/>
              <a:t>Mangfold som ressurs</a:t>
            </a:r>
          </a:p>
          <a:p>
            <a:endParaRPr lang="nb-NO"/>
          </a:p>
        </p:txBody>
      </p:sp>
      <p:pic>
        <p:nvPicPr>
          <p:cNvPr id="4" name="Plassholder for innhold 4">
            <a:extLst>
              <a:ext uri="{FF2B5EF4-FFF2-40B4-BE49-F238E27FC236}">
                <a16:creationId xmlns:a16="http://schemas.microsoft.com/office/drawing/2014/main" xmlns="" id="{8DF9D10E-CF4A-4C69-B851-03BE327FB1B2}"/>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11362"/>
          <a:stretch/>
        </p:blipFill>
        <p:spPr>
          <a:xfrm>
            <a:off x="313023" y="1628801"/>
            <a:ext cx="3466889" cy="3662229"/>
          </a:xfrm>
          <a:prstGeom prst="rect">
            <a:avLst/>
          </a:prstGeom>
        </p:spPr>
      </p:pic>
    </p:spTree>
    <p:extLst>
      <p:ext uri="{BB962C8B-B14F-4D97-AF65-F5344CB8AC3E}">
        <p14:creationId xmlns:p14="http://schemas.microsoft.com/office/powerpoint/2010/main" val="14928795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xmlns="" id="{645F34F3-DA53-405C-984F-EA564EBD0C3E}"/>
              </a:ext>
            </a:extLst>
          </p:cNvPr>
          <p:cNvSpPr>
            <a:spLocks noGrp="1"/>
          </p:cNvSpPr>
          <p:nvPr>
            <p:ph type="title"/>
          </p:nvPr>
        </p:nvSpPr>
        <p:spPr>
          <a:xfrm>
            <a:off x="827584" y="1052736"/>
            <a:ext cx="4968553" cy="1143000"/>
          </a:xfrm>
        </p:spPr>
        <p:txBody>
          <a:bodyPr/>
          <a:lstStyle/>
          <a:p>
            <a:r>
              <a:rPr lang="nb-NO"/>
              <a:t>Samfunnsansvar</a:t>
            </a:r>
          </a:p>
        </p:txBody>
      </p:sp>
      <p:sp>
        <p:nvSpPr>
          <p:cNvPr id="4" name="Plassholder for innhold 2">
            <a:extLst>
              <a:ext uri="{FF2B5EF4-FFF2-40B4-BE49-F238E27FC236}">
                <a16:creationId xmlns:a16="http://schemas.microsoft.com/office/drawing/2014/main" xmlns="" id="{82CC9122-4249-4F39-9563-607AC6A88BB3}"/>
              </a:ext>
            </a:extLst>
          </p:cNvPr>
          <p:cNvSpPr txBox="1">
            <a:spLocks/>
          </p:cNvSpPr>
          <p:nvPr/>
        </p:nvSpPr>
        <p:spPr>
          <a:xfrm>
            <a:off x="611559" y="1772816"/>
            <a:ext cx="8321761" cy="3888432"/>
          </a:xfrm>
          <a:prstGeom prst="rect">
            <a:avLst/>
          </a:prstGeom>
        </p:spPr>
        <p:txBody>
          <a:bodyPr vert="horz" lIns="91440" tIns="45720" rIns="91440" bIns="45720" rtlCol="0">
            <a:normAutofit/>
          </a:bodyPr>
          <a:lstStyle>
            <a:lvl1pPr marL="342900" indent="-342900" algn="l" defTabSz="914400" rtl="0" eaLnBrk="1" latinLnBrk="0" hangingPunct="1">
              <a:lnSpc>
                <a:spcPts val="3000"/>
              </a:lnSpc>
              <a:spcBef>
                <a:spcPct val="20000"/>
              </a:spcBef>
              <a:buFont typeface="Arial" pitchFamily="34" charset="0"/>
              <a:buChar char="•"/>
              <a:defRPr sz="2200" kern="1200">
                <a:solidFill>
                  <a:schemeClr val="tx1"/>
                </a:solidFill>
                <a:latin typeface="+mn-lt"/>
                <a:ea typeface="+mn-ea"/>
                <a:cs typeface="+mn-cs"/>
              </a:defRPr>
            </a:lvl1pPr>
            <a:lvl2pPr marL="742950" indent="-285750" algn="l" defTabSz="914400" rtl="0" eaLnBrk="1" latinLnBrk="0" hangingPunct="1">
              <a:lnSpc>
                <a:spcPts val="3000"/>
              </a:lnSpc>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lnSpc>
                <a:spcPts val="3000"/>
              </a:lnSpc>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lnSpc>
                <a:spcPts val="3000"/>
              </a:lnSpc>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lnSpc>
                <a:spcPts val="3000"/>
              </a:lnSpc>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140000"/>
              </a:lnSpc>
              <a:buFont typeface="Arial" pitchFamily="34" charset="0"/>
              <a:buNone/>
            </a:pPr>
            <a:endParaRPr lang="nb-NO" sz="1800" i="1"/>
          </a:p>
          <a:p>
            <a:pPr marL="0" indent="0">
              <a:lnSpc>
                <a:spcPct val="140000"/>
              </a:lnSpc>
              <a:buFont typeface="Arial" pitchFamily="34" charset="0"/>
              <a:buNone/>
            </a:pPr>
            <a:r>
              <a:rPr lang="nb-NO" sz="1800" i="1"/>
              <a:t>Alle store bedrifter har ansvar for å være med og bidra til fellesskapet. Vi er opptatt av at folk skal opp og fram og få tryggheten det er å være i et arbeidsliv</a:t>
            </a:r>
            <a:r>
              <a:rPr lang="nb-NO" sz="1800"/>
              <a:t> (leder, privat).</a:t>
            </a:r>
          </a:p>
          <a:p>
            <a:pPr marL="0" indent="0">
              <a:lnSpc>
                <a:spcPct val="140000"/>
              </a:lnSpc>
              <a:buFont typeface="Arial" pitchFamily="34" charset="0"/>
              <a:buNone/>
            </a:pPr>
            <a:endParaRPr lang="nb-NO"/>
          </a:p>
          <a:p>
            <a:r>
              <a:rPr lang="nb-NO"/>
              <a:t>Gjenspeile befolkningen – gi likeverdige tjenester (Rettighetsargumenter for mangfold)</a:t>
            </a:r>
          </a:p>
          <a:p>
            <a:r>
              <a:rPr lang="nb-NO"/>
              <a:t>Synliggjøre og ta i bruk alle ressurser  (Nytte- eller forretningsargument for mangfold)</a:t>
            </a:r>
          </a:p>
          <a:p>
            <a:pPr marL="0" indent="0">
              <a:buNone/>
            </a:pPr>
            <a:endParaRPr lang="nb-NO"/>
          </a:p>
          <a:p>
            <a:pPr>
              <a:buFontTx/>
              <a:buChar char="-"/>
            </a:pPr>
            <a:endParaRPr lang="nb-NO"/>
          </a:p>
          <a:p>
            <a:pPr marL="0" indent="0">
              <a:buFont typeface="Arial" pitchFamily="34" charset="0"/>
              <a:buNone/>
            </a:pPr>
            <a:endParaRPr lang="nb-NO"/>
          </a:p>
          <a:p>
            <a:pPr marL="0" indent="0">
              <a:buFont typeface="Arial" pitchFamily="34" charset="0"/>
              <a:buNone/>
            </a:pPr>
            <a:endParaRPr lang="nb-NO"/>
          </a:p>
        </p:txBody>
      </p:sp>
      <p:pic>
        <p:nvPicPr>
          <p:cNvPr id="9" name="Plassholder for innhold 4">
            <a:extLst>
              <a:ext uri="{FF2B5EF4-FFF2-40B4-BE49-F238E27FC236}">
                <a16:creationId xmlns:a16="http://schemas.microsoft.com/office/drawing/2014/main" xmlns="" id="{8DF9D10E-CF4A-4C69-B851-03BE327FB1B2}"/>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t="11362"/>
          <a:stretch/>
        </p:blipFill>
        <p:spPr>
          <a:xfrm>
            <a:off x="6732240" y="692696"/>
            <a:ext cx="1875199" cy="1398733"/>
          </a:xfrm>
          <a:prstGeom prst="rect">
            <a:avLst/>
          </a:prstGeom>
        </p:spPr>
      </p:pic>
    </p:spTree>
    <p:extLst>
      <p:ext uri="{BB962C8B-B14F-4D97-AF65-F5344CB8AC3E}">
        <p14:creationId xmlns:p14="http://schemas.microsoft.com/office/powerpoint/2010/main" val="9951763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xmlns="" id="{16D655F7-9ECD-497C-A2A4-820BDA1A07E8}"/>
              </a:ext>
            </a:extLst>
          </p:cNvPr>
          <p:cNvSpPr>
            <a:spLocks noGrp="1"/>
          </p:cNvSpPr>
          <p:nvPr>
            <p:ph type="title"/>
          </p:nvPr>
        </p:nvSpPr>
        <p:spPr>
          <a:xfrm>
            <a:off x="395536" y="836712"/>
            <a:ext cx="8229600" cy="1143000"/>
          </a:xfrm>
        </p:spPr>
        <p:txBody>
          <a:bodyPr/>
          <a:lstStyle/>
          <a:p>
            <a:r>
              <a:rPr lang="nb-NO" err="1"/>
              <a:t>Samfunnsnytte</a:t>
            </a:r>
            <a:r>
              <a:rPr lang="nb-NO"/>
              <a:t>, lønnsomhet </a:t>
            </a:r>
          </a:p>
        </p:txBody>
      </p:sp>
      <p:sp>
        <p:nvSpPr>
          <p:cNvPr id="3" name="Plassholder for innhold 2">
            <a:extLst>
              <a:ext uri="{FF2B5EF4-FFF2-40B4-BE49-F238E27FC236}">
                <a16:creationId xmlns:a16="http://schemas.microsoft.com/office/drawing/2014/main" xmlns="" id="{76795C89-298A-407F-8F8B-327198537917}"/>
              </a:ext>
            </a:extLst>
          </p:cNvPr>
          <p:cNvSpPr>
            <a:spLocks noGrp="1"/>
          </p:cNvSpPr>
          <p:nvPr>
            <p:ph idx="1"/>
          </p:nvPr>
        </p:nvSpPr>
        <p:spPr>
          <a:xfrm>
            <a:off x="467544" y="2348880"/>
            <a:ext cx="7488832" cy="3600400"/>
          </a:xfrm>
        </p:spPr>
        <p:txBody>
          <a:bodyPr/>
          <a:lstStyle/>
          <a:p>
            <a:pPr marL="0" indent="0">
              <a:buNone/>
            </a:pPr>
            <a:r>
              <a:rPr lang="nb-NO" i="1"/>
              <a:t>En fantastisk rekrutteringskilde hvor man kan ha de over lengre tid i en prøvetid (leder, privat)</a:t>
            </a:r>
          </a:p>
          <a:p>
            <a:pPr marL="0" indent="0">
              <a:buNone/>
            </a:pPr>
            <a:endParaRPr lang="nb-NO" i="1"/>
          </a:p>
          <a:p>
            <a:r>
              <a:rPr lang="nb-NO"/>
              <a:t>Utprøvingsarena</a:t>
            </a:r>
          </a:p>
          <a:p>
            <a:r>
              <a:rPr lang="nb-NO"/>
              <a:t>Egne opplæringsprogram</a:t>
            </a:r>
          </a:p>
          <a:p>
            <a:pPr lvl="1"/>
            <a:r>
              <a:rPr lang="nb-NO"/>
              <a:t>Ansatte er bedriftens ansikt utad</a:t>
            </a:r>
          </a:p>
          <a:p>
            <a:r>
              <a:rPr lang="nb-NO"/>
              <a:t>Omdømmebygging</a:t>
            </a:r>
          </a:p>
          <a:p>
            <a:endParaRPr lang="nb-NO"/>
          </a:p>
        </p:txBody>
      </p:sp>
      <p:pic>
        <p:nvPicPr>
          <p:cNvPr id="4" name="Plassholder for innhold 4">
            <a:extLst>
              <a:ext uri="{FF2B5EF4-FFF2-40B4-BE49-F238E27FC236}">
                <a16:creationId xmlns:a16="http://schemas.microsoft.com/office/drawing/2014/main" xmlns="" id="{8DF9D10E-CF4A-4C69-B851-03BE327FB1B2}"/>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t="11362"/>
          <a:stretch/>
        </p:blipFill>
        <p:spPr>
          <a:xfrm>
            <a:off x="6660230" y="767058"/>
            <a:ext cx="1875199" cy="1398733"/>
          </a:xfrm>
          <a:prstGeom prst="rect">
            <a:avLst/>
          </a:prstGeom>
        </p:spPr>
      </p:pic>
    </p:spTree>
    <p:extLst>
      <p:ext uri="{BB962C8B-B14F-4D97-AF65-F5344CB8AC3E}">
        <p14:creationId xmlns:p14="http://schemas.microsoft.com/office/powerpoint/2010/main" val="36428082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xmlns="" id="{16D655F7-9ECD-497C-A2A4-820BDA1A07E8}"/>
              </a:ext>
            </a:extLst>
          </p:cNvPr>
          <p:cNvSpPr>
            <a:spLocks noGrp="1"/>
          </p:cNvSpPr>
          <p:nvPr>
            <p:ph type="title"/>
          </p:nvPr>
        </p:nvSpPr>
        <p:spPr>
          <a:xfrm>
            <a:off x="395536" y="629565"/>
            <a:ext cx="8229600" cy="1143000"/>
          </a:xfrm>
        </p:spPr>
        <p:txBody>
          <a:bodyPr>
            <a:normAutofit/>
          </a:bodyPr>
          <a:lstStyle/>
          <a:p>
            <a:r>
              <a:rPr lang="nb-NO"/>
              <a:t>Mangfold som ressurs</a:t>
            </a:r>
          </a:p>
        </p:txBody>
      </p:sp>
      <p:sp>
        <p:nvSpPr>
          <p:cNvPr id="3" name="Plassholder for innhold 2">
            <a:extLst>
              <a:ext uri="{FF2B5EF4-FFF2-40B4-BE49-F238E27FC236}">
                <a16:creationId xmlns:a16="http://schemas.microsoft.com/office/drawing/2014/main" xmlns="" id="{76795C89-298A-407F-8F8B-327198537917}"/>
              </a:ext>
            </a:extLst>
          </p:cNvPr>
          <p:cNvSpPr>
            <a:spLocks noGrp="1"/>
          </p:cNvSpPr>
          <p:nvPr>
            <p:ph idx="1"/>
          </p:nvPr>
        </p:nvSpPr>
        <p:spPr>
          <a:xfrm>
            <a:off x="539552" y="1781511"/>
            <a:ext cx="8219256" cy="4464496"/>
          </a:xfrm>
        </p:spPr>
        <p:txBody>
          <a:bodyPr>
            <a:normAutofit/>
          </a:bodyPr>
          <a:lstStyle/>
          <a:p>
            <a:pPr marL="0" indent="0">
              <a:buNone/>
            </a:pPr>
            <a:r>
              <a:rPr lang="nb-NO" sz="1600" i="1"/>
              <a:t>For meg er det viktig å speile samfunnet. Jeg har alle nasjonaliteter som kunder</a:t>
            </a:r>
            <a:r>
              <a:rPr lang="nb-NO" sz="1600"/>
              <a:t> (leder, privat)</a:t>
            </a:r>
          </a:p>
          <a:p>
            <a:r>
              <a:rPr lang="nb-NO"/>
              <a:t>Speiler brukergruppa både i butikken og i barnehagen</a:t>
            </a:r>
          </a:p>
          <a:p>
            <a:pPr lvl="1"/>
            <a:r>
              <a:rPr lang="nb-NO" sz="1700"/>
              <a:t>Skaper en identifikasjon til kundene</a:t>
            </a:r>
          </a:p>
          <a:p>
            <a:pPr lvl="1"/>
            <a:r>
              <a:rPr lang="nb-NO" sz="1700"/>
              <a:t>Styrker egen kulturell og språklig identitet</a:t>
            </a:r>
          </a:p>
          <a:p>
            <a:pPr marL="0" indent="0">
              <a:buNone/>
            </a:pPr>
            <a:r>
              <a:rPr lang="nb-NO" sz="1700" i="1"/>
              <a:t>Også tenker jeg det sånn på sykehjemmene da, det som er helt perfekt for meg, det er hvis jeg har en god blanding av muslimer og norske, så er det supert for jobbing i helgedager for eksempel. Og det sier dem selv også; bland oss fordi vi kan jobbe helligdagene, også får vi fri på Eid. Supert! Da har vi et bytte om det. Så det er kjempefint! </a:t>
            </a:r>
            <a:r>
              <a:rPr lang="nb-NO" sz="1700"/>
              <a:t>(enhetsleder, kommune)</a:t>
            </a:r>
          </a:p>
          <a:p>
            <a:r>
              <a:rPr lang="nb-NO"/>
              <a:t>Større fleksibilitet i turnusen</a:t>
            </a:r>
          </a:p>
          <a:p>
            <a:r>
              <a:rPr lang="nb-NO"/>
              <a:t>Kulturell berikelse</a:t>
            </a:r>
          </a:p>
          <a:p>
            <a:pPr lvl="1"/>
            <a:endParaRPr lang="nb-NO"/>
          </a:p>
          <a:p>
            <a:endParaRPr lang="nb-NO"/>
          </a:p>
        </p:txBody>
      </p:sp>
      <p:pic>
        <p:nvPicPr>
          <p:cNvPr id="5" name="Plassholder for innhold 4">
            <a:extLst>
              <a:ext uri="{FF2B5EF4-FFF2-40B4-BE49-F238E27FC236}">
                <a16:creationId xmlns:a16="http://schemas.microsoft.com/office/drawing/2014/main" xmlns="" id="{8DF9D10E-CF4A-4C69-B851-03BE327FB1B2}"/>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t="11362"/>
          <a:stretch/>
        </p:blipFill>
        <p:spPr>
          <a:xfrm>
            <a:off x="6660232" y="405108"/>
            <a:ext cx="1875199" cy="1398733"/>
          </a:xfrm>
          <a:prstGeom prst="rect">
            <a:avLst/>
          </a:prstGeom>
        </p:spPr>
      </p:pic>
    </p:spTree>
    <p:extLst>
      <p:ext uri="{BB962C8B-B14F-4D97-AF65-F5344CB8AC3E}">
        <p14:creationId xmlns:p14="http://schemas.microsoft.com/office/powerpoint/2010/main" val="9138845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xmlns="" id="{F5F68BC4-45A8-4D08-BCD7-3A7BD8CE7612}"/>
              </a:ext>
            </a:extLst>
          </p:cNvPr>
          <p:cNvSpPr>
            <a:spLocks noGrp="1"/>
          </p:cNvSpPr>
          <p:nvPr>
            <p:ph type="title"/>
          </p:nvPr>
        </p:nvSpPr>
        <p:spPr/>
        <p:txBody>
          <a:bodyPr>
            <a:normAutofit/>
          </a:bodyPr>
          <a:lstStyle/>
          <a:p>
            <a:r>
              <a:rPr lang="nb-NO" dirty="0" smtClean="0"/>
              <a:t>2. Hindringer </a:t>
            </a:r>
            <a:endParaRPr lang="nb-NO" dirty="0"/>
          </a:p>
        </p:txBody>
      </p:sp>
      <p:pic>
        <p:nvPicPr>
          <p:cNvPr id="5" name="Plassholder for innhold 4">
            <a:extLst>
              <a:ext uri="{FF2B5EF4-FFF2-40B4-BE49-F238E27FC236}">
                <a16:creationId xmlns:a16="http://schemas.microsoft.com/office/drawing/2014/main" xmlns="" id="{017E91E6-6980-4069-B0BA-EBDD392AE28A}"/>
              </a:ext>
            </a:extLst>
          </p:cNvPr>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179512" y="1450183"/>
            <a:ext cx="3124201" cy="4464050"/>
          </a:xfrm>
        </p:spPr>
      </p:pic>
      <p:sp>
        <p:nvSpPr>
          <p:cNvPr id="4" name="Plassholder for innhold 2"/>
          <p:cNvSpPr txBox="1">
            <a:spLocks/>
          </p:cNvSpPr>
          <p:nvPr/>
        </p:nvSpPr>
        <p:spPr>
          <a:xfrm>
            <a:off x="3203848" y="1340768"/>
            <a:ext cx="5482952" cy="4464497"/>
          </a:xfrm>
          <a:prstGeom prst="rect">
            <a:avLst/>
          </a:prstGeom>
        </p:spPr>
        <p:txBody>
          <a:bodyPr vert="horz" lIns="91440" tIns="45720" rIns="91440" bIns="45720" rtlCol="0">
            <a:normAutofit/>
          </a:bodyPr>
          <a:lstStyle>
            <a:lvl1pPr marL="342900" indent="-342900" algn="l" defTabSz="914400" rtl="0" eaLnBrk="1" latinLnBrk="0" hangingPunct="1">
              <a:lnSpc>
                <a:spcPts val="3000"/>
              </a:lnSpc>
              <a:spcBef>
                <a:spcPct val="20000"/>
              </a:spcBef>
              <a:buFont typeface="Arial" pitchFamily="34" charset="0"/>
              <a:buChar char="•"/>
              <a:defRPr sz="2200" kern="1200">
                <a:solidFill>
                  <a:schemeClr val="tx1"/>
                </a:solidFill>
                <a:latin typeface="+mn-lt"/>
                <a:ea typeface="+mn-ea"/>
                <a:cs typeface="+mn-cs"/>
              </a:defRPr>
            </a:lvl1pPr>
            <a:lvl2pPr marL="742950" indent="-285750" algn="l" defTabSz="914400" rtl="0" eaLnBrk="1" latinLnBrk="0" hangingPunct="1">
              <a:lnSpc>
                <a:spcPts val="3000"/>
              </a:lnSpc>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lnSpc>
                <a:spcPts val="3000"/>
              </a:lnSpc>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lnSpc>
                <a:spcPts val="3000"/>
              </a:lnSpc>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lnSpc>
                <a:spcPts val="3000"/>
              </a:lnSpc>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nb-NO" b="1"/>
              <a:t>Hva opplever arbeidsgivere som hindringer for og utfordringer med å inkludere innvandrere med fluktbakgrunn? </a:t>
            </a:r>
          </a:p>
          <a:p>
            <a:endParaRPr lang="nb-NO"/>
          </a:p>
          <a:p>
            <a:r>
              <a:rPr lang="nb-NO"/>
              <a:t>Individuelle hindre</a:t>
            </a:r>
          </a:p>
          <a:p>
            <a:r>
              <a:rPr lang="nb-NO"/>
              <a:t>Lokale hindre</a:t>
            </a:r>
          </a:p>
          <a:p>
            <a:r>
              <a:rPr lang="nb-NO"/>
              <a:t>Strukturelle hindre</a:t>
            </a:r>
          </a:p>
        </p:txBody>
      </p:sp>
    </p:spTree>
    <p:extLst>
      <p:ext uri="{BB962C8B-B14F-4D97-AF65-F5344CB8AC3E}">
        <p14:creationId xmlns:p14="http://schemas.microsoft.com/office/powerpoint/2010/main" val="35744128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xmlns="" id="{A31E4C1F-91AC-479B-AD54-D029AFEBF372}"/>
              </a:ext>
            </a:extLst>
          </p:cNvPr>
          <p:cNvSpPr>
            <a:spLocks noGrp="1"/>
          </p:cNvSpPr>
          <p:nvPr>
            <p:ph type="title"/>
          </p:nvPr>
        </p:nvSpPr>
        <p:spPr/>
        <p:txBody>
          <a:bodyPr/>
          <a:lstStyle/>
          <a:p>
            <a:r>
              <a:rPr lang="nb-NO"/>
              <a:t>Individuelle hindre </a:t>
            </a:r>
          </a:p>
        </p:txBody>
      </p:sp>
      <p:pic>
        <p:nvPicPr>
          <p:cNvPr id="3074" name="Picture 2"/>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6876256" y="260648"/>
            <a:ext cx="1967164" cy="28069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Plassholder for innhold 2"/>
          <p:cNvSpPr txBox="1">
            <a:spLocks/>
          </p:cNvSpPr>
          <p:nvPr/>
        </p:nvSpPr>
        <p:spPr>
          <a:xfrm>
            <a:off x="457200" y="1340768"/>
            <a:ext cx="6635080" cy="4680520"/>
          </a:xfrm>
          <a:prstGeom prst="rect">
            <a:avLst/>
          </a:prstGeom>
        </p:spPr>
        <p:txBody>
          <a:bodyPr vert="horz" lIns="91440" tIns="45720" rIns="91440" bIns="45720" rtlCol="0" anchor="t">
            <a:normAutofit/>
          </a:bodyPr>
          <a:lstStyle>
            <a:lvl1pPr marL="342900" indent="-342900" algn="l" defTabSz="914400" rtl="0" eaLnBrk="1" latinLnBrk="0" hangingPunct="1">
              <a:lnSpc>
                <a:spcPts val="3000"/>
              </a:lnSpc>
              <a:spcBef>
                <a:spcPct val="20000"/>
              </a:spcBef>
              <a:buFont typeface="Arial" pitchFamily="34" charset="0"/>
              <a:buChar char="•"/>
              <a:defRPr sz="2200" kern="1200">
                <a:solidFill>
                  <a:schemeClr val="tx1"/>
                </a:solidFill>
                <a:latin typeface="+mn-lt"/>
                <a:ea typeface="+mn-ea"/>
                <a:cs typeface="+mn-cs"/>
              </a:defRPr>
            </a:lvl1pPr>
            <a:lvl2pPr marL="742950" indent="-285750" algn="l" defTabSz="914400" rtl="0" eaLnBrk="1" latinLnBrk="0" hangingPunct="1">
              <a:lnSpc>
                <a:spcPts val="3000"/>
              </a:lnSpc>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lnSpc>
                <a:spcPts val="3000"/>
              </a:lnSpc>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lnSpc>
                <a:spcPts val="3000"/>
              </a:lnSpc>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lnSpc>
                <a:spcPts val="3000"/>
              </a:lnSpc>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nb-NO" sz="1600" i="1" dirty="0"/>
              <a:t>Det er forventet at de har lyst, at det er noe de selv ønsker, at det ikke er noe press av det. At de kommer på tiden. At de respekterer alle for den de er. Og at de ønsker å jobbe i team. Det er på en måte lista, i korte trekk </a:t>
            </a:r>
            <a:r>
              <a:rPr lang="nb-NO" sz="1600" dirty="0"/>
              <a:t>(enhetsleder, privat</a:t>
            </a:r>
            <a:r>
              <a:rPr lang="nb-NO" sz="1600" dirty="0" smtClean="0"/>
              <a:t>).</a:t>
            </a:r>
          </a:p>
          <a:p>
            <a:pPr marL="0" indent="0">
              <a:buNone/>
            </a:pPr>
            <a:endParaRPr lang="nb-NO" sz="1600" dirty="0" smtClean="0"/>
          </a:p>
          <a:p>
            <a:r>
              <a:rPr lang="nb-NO" dirty="0" smtClean="0"/>
              <a:t>Manglende </a:t>
            </a:r>
            <a:r>
              <a:rPr lang="nb-NO" dirty="0"/>
              <a:t>interesse og </a:t>
            </a:r>
            <a:r>
              <a:rPr lang="nb-NO" dirty="0" smtClean="0"/>
              <a:t>motivasjon</a:t>
            </a:r>
            <a:endParaRPr lang="nb-NO" sz="1800" i="1" dirty="0"/>
          </a:p>
          <a:p>
            <a:r>
              <a:rPr lang="nb-NO" dirty="0"/>
              <a:t>Forpliktelser: Kultur og </a:t>
            </a:r>
            <a:r>
              <a:rPr lang="nb-NO" dirty="0" smtClean="0"/>
              <a:t>religion</a:t>
            </a:r>
            <a:endParaRPr lang="nb-NO" dirty="0"/>
          </a:p>
          <a:p>
            <a:pPr marL="0" indent="0">
              <a:buNone/>
            </a:pPr>
            <a:r>
              <a:rPr lang="nb-NO" sz="1600" i="1" dirty="0"/>
              <a:t>Det har vi slitt litt med og da må jeg ærlig innrømme at vi har nok utfordringer som det er så jeg tar ikke på meg en ekstra utfordring der. Det er nok å ha cirka femti mennesker å ha ansvar for og det er en del utfordringer fra før av </a:t>
            </a:r>
            <a:r>
              <a:rPr lang="nb-NO" sz="1600" dirty="0"/>
              <a:t>(leder, kommunal enhet). </a:t>
            </a:r>
          </a:p>
          <a:p>
            <a:pPr marL="0" indent="0">
              <a:buNone/>
            </a:pPr>
            <a:endParaRPr lang="nb-NO" dirty="0"/>
          </a:p>
          <a:p>
            <a:endParaRPr lang="nb-NO" dirty="0"/>
          </a:p>
        </p:txBody>
      </p:sp>
    </p:spTree>
    <p:extLst>
      <p:ext uri="{BB962C8B-B14F-4D97-AF65-F5344CB8AC3E}">
        <p14:creationId xmlns:p14="http://schemas.microsoft.com/office/powerpoint/2010/main" val="3284050872"/>
      </p:ext>
    </p:extLst>
  </p:cSld>
  <p:clrMapOvr>
    <a:masterClrMapping/>
  </p:clrMapOvr>
  <p:timing>
    <p:tnLst>
      <p:par>
        <p:cTn id="1" dur="indefinite" restart="never" nodeType="tmRoot"/>
      </p:par>
    </p:tnLst>
  </p:timing>
</p:sld>
</file>

<file path=ppt/theme/theme1.xml><?xml version="1.0" encoding="utf-8"?>
<a:theme xmlns:a="http://schemas.openxmlformats.org/drawingml/2006/main" name="ØF PPT ok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ØF">
      <a:majorFont>
        <a:latin typeface="Arial Narrow"/>
        <a:ea typeface=""/>
        <a:cs typeface=""/>
      </a:majorFont>
      <a:minorFont>
        <a:latin typeface="Palatino Linotyp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E1967D5B1963C54A94BDA44DB077CD66" ma:contentTypeVersion="8" ma:contentTypeDescription="Opprett et nytt dokument." ma:contentTypeScope="" ma:versionID="69ba0d8bea252a23d788df85d16849f6">
  <xsd:schema xmlns:xsd="http://www.w3.org/2001/XMLSchema" xmlns:xs="http://www.w3.org/2001/XMLSchema" xmlns:p="http://schemas.microsoft.com/office/2006/metadata/properties" xmlns:ns2="7c3e13c3-5099-4a77-bb62-5c4312dd3785" xmlns:ns3="ddb82bc0-9693-4913-be1f-0c23e06683fb" targetNamespace="http://schemas.microsoft.com/office/2006/metadata/properties" ma:root="true" ma:fieldsID="a2a52461e32e4559077dbdce2e241fb6" ns2:_="" ns3:_="">
    <xsd:import namespace="7c3e13c3-5099-4a77-bb62-5c4312dd3785"/>
    <xsd:import namespace="ddb82bc0-9693-4913-be1f-0c23e06683fb"/>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DateTaken" minOccurs="0"/>
                <xsd:element ref="ns3:Dato"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c3e13c3-5099-4a77-bb62-5c4312dd3785" elementFormDefault="qualified">
    <xsd:import namespace="http://schemas.microsoft.com/office/2006/documentManagement/types"/>
    <xsd:import namespace="http://schemas.microsoft.com/office/infopath/2007/PartnerControls"/>
    <xsd:element name="SharedWithUsers" ma:index="8" nillable="true" ma:displayName="Delt med"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Delingsdetaljer"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db82bc0-9693-4913-be1f-0c23e06683fb"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AutoTags" ma:index="12" nillable="true" ma:displayName="MediaServiceAutoTags" ma:description="" ma:internalName="MediaServiceAutoTags" ma:readOnly="true">
      <xsd:simpleType>
        <xsd:restriction base="dms:Text"/>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Dato" ma:index="14" nillable="true" ma:displayName="Sorter på dato" ma:format="DateOnly" ma:internalName="Dato">
      <xsd:simpleType>
        <xsd:restriction base="dms:DateTime"/>
      </xsd:simpleType>
    </xsd:element>
    <xsd:element name="MediaServiceOCR" ma:index="15" nillable="true" ma:displayName="MediaServiceOCR"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Dato xmlns="ddb82bc0-9693-4913-be1f-0c23e06683fb" xsi:nil="true"/>
  </documentManagement>
</p:properties>
</file>

<file path=customXml/itemProps1.xml><?xml version="1.0" encoding="utf-8"?>
<ds:datastoreItem xmlns:ds="http://schemas.openxmlformats.org/officeDocument/2006/customXml" ds:itemID="{435A9602-A1E3-42E5-B08C-779C136272A3}">
  <ds:schemaRefs>
    <ds:schemaRef ds:uri="http://schemas.microsoft.com/sharepoint/v3/contenttype/forms"/>
  </ds:schemaRefs>
</ds:datastoreItem>
</file>

<file path=customXml/itemProps2.xml><?xml version="1.0" encoding="utf-8"?>
<ds:datastoreItem xmlns:ds="http://schemas.openxmlformats.org/officeDocument/2006/customXml" ds:itemID="{7E56CFD1-C675-41B8-A95A-601A4B23F6E7}">
  <ds:schemaRefs>
    <ds:schemaRef ds:uri="7c3e13c3-5099-4a77-bb62-5c4312dd3785"/>
    <ds:schemaRef ds:uri="ddb82bc0-9693-4913-be1f-0c23e06683fb"/>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8ED6FC06-3A72-4F81-B9AC-6E7BD7EFD3F7}">
  <ds:schemaRefs>
    <ds:schemaRef ds:uri="http://purl.org/dc/terms/"/>
    <ds:schemaRef ds:uri="http://schemas.microsoft.com/office/2006/documentManagement/types"/>
    <ds:schemaRef ds:uri="7c3e13c3-5099-4a77-bb62-5c4312dd3785"/>
    <ds:schemaRef ds:uri="ddb82bc0-9693-4913-be1f-0c23e06683fb"/>
    <ds:schemaRef ds:uri="http://schemas.openxmlformats.org/package/2006/metadata/core-properties"/>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56</TotalTime>
  <Words>866</Words>
  <Application>Microsoft Office PowerPoint</Application>
  <PresentationFormat>Skjermfremvisning (4:3)</PresentationFormat>
  <Paragraphs>126</Paragraphs>
  <Slides>17</Slides>
  <Notes>11</Notes>
  <HiddenSlides>0</HiddenSlides>
  <MMClips>0</MMClips>
  <ScaleCrop>false</ScaleCrop>
  <HeadingPairs>
    <vt:vector size="4" baseType="variant">
      <vt:variant>
        <vt:lpstr>Tema</vt:lpstr>
      </vt:variant>
      <vt:variant>
        <vt:i4>1</vt:i4>
      </vt:variant>
      <vt:variant>
        <vt:lpstr>Lysbildetitler</vt:lpstr>
      </vt:variant>
      <vt:variant>
        <vt:i4>17</vt:i4>
      </vt:variant>
    </vt:vector>
  </HeadingPairs>
  <TitlesOfParts>
    <vt:vector size="18" baseType="lpstr">
      <vt:lpstr>ØF PPT oker</vt:lpstr>
      <vt:lpstr>Et dypdykk i arbeidsgiverperspektivet</vt:lpstr>
      <vt:lpstr>Vi vil svare på:</vt:lpstr>
      <vt:lpstr>Om prosjektet</vt:lpstr>
      <vt:lpstr>1. Motivasjon</vt:lpstr>
      <vt:lpstr>Samfunnsansvar</vt:lpstr>
      <vt:lpstr>Samfunnsnytte, lønnsomhet </vt:lpstr>
      <vt:lpstr>Mangfold som ressurs</vt:lpstr>
      <vt:lpstr>2. Hindringer </vt:lpstr>
      <vt:lpstr>Individuelle hindre </vt:lpstr>
      <vt:lpstr>Lokale hindre</vt:lpstr>
      <vt:lpstr>Strukturelle hindre</vt:lpstr>
      <vt:lpstr>3. Samarbeid</vt:lpstr>
      <vt:lpstr>Kontakt og tillit</vt:lpstr>
      <vt:lpstr>Konkretisering </vt:lpstr>
      <vt:lpstr>4. Tiltak</vt:lpstr>
      <vt:lpstr>Til sist</vt:lpstr>
      <vt:lpstr>Takk for oss!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 dypdykk i arbeidsgiverperspektivet</dc:title>
  <dc:creator>Mari</dc:creator>
  <cp:lastModifiedBy>Mari Bjerck</cp:lastModifiedBy>
  <cp:revision>8</cp:revision>
  <dcterms:modified xsi:type="dcterms:W3CDTF">2018-04-25T21:49:01Z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0x010100E1967D5B1963C54A94BDA44DB077CD66</vt:lpwstr>
  </property>
</Properties>
</file>