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0" r:id="rId2"/>
    <p:sldId id="299" r:id="rId3"/>
    <p:sldId id="301" r:id="rId4"/>
    <p:sldId id="288" r:id="rId5"/>
    <p:sldId id="302" r:id="rId6"/>
    <p:sldId id="303" r:id="rId7"/>
    <p:sldId id="304" r:id="rId8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41400"/>
    <a:srgbClr val="DF3C46"/>
    <a:srgbClr val="ED8223"/>
    <a:srgbClr val="235C58"/>
    <a:srgbClr val="DF6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4" autoAdjust="0"/>
    <p:restoredTop sz="86416" autoAdjust="0"/>
  </p:normalViewPr>
  <p:slideViewPr>
    <p:cSldViewPr snapToGrid="0" snapToObjects="1">
      <p:cViewPr>
        <p:scale>
          <a:sx n="162" d="100"/>
          <a:sy n="162" d="100"/>
        </p:scale>
        <p:origin x="-144" y="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-25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\Dropbox\Knowledge%20Centre%20for%20Cultural%20Industries\Publications,%20reports%20etc%20from%20the%20project\Samlokalisering\Kartleggingfase%201%20-%20oppdatert%2013.9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iagram%20i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23331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933B39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A1423F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AE4845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BA4D4A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C56765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CE8A89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D6A3A2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DFB9B8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E7CCCC"/>
              </a:solidFill>
              <a:ln w="9528">
                <a:solidFill>
                  <a:srgbClr val="F9F9F9"/>
                </a:solidFill>
                <a:prstDash val="solid"/>
                <a:round/>
              </a:ln>
              <a:effectLst>
                <a:outerShdw dist="19997" dir="5400000" algn="tl">
                  <a:srgbClr val="000000">
                    <a:alpha val="38000"/>
                  </a:srgbClr>
                </a:outerShdw>
              </a:effectLst>
            </c:spPr>
          </c:dPt>
          <c:dLbls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'Ark1'!$O$1:$X$1</c:f>
              <c:strCache>
                <c:ptCount val="10"/>
                <c:pt idx="0">
                  <c:v>Trykte medier</c:v>
                </c:pt>
                <c:pt idx="1">
                  <c:v>Kunstnerisk virksomhet</c:v>
                </c:pt>
                <c:pt idx="2">
                  <c:v>Film, foto og spill</c:v>
                </c:pt>
                <c:pt idx="3">
                  <c:v>TV og radio</c:v>
                </c:pt>
                <c:pt idx="4">
                  <c:v>Arkitektur</c:v>
                </c:pt>
                <c:pt idx="5">
                  <c:v>Annonse og reklame</c:v>
                </c:pt>
                <c:pt idx="6">
                  <c:v>Design</c:v>
                </c:pt>
                <c:pt idx="7">
                  <c:v>Musikk</c:v>
                </c:pt>
                <c:pt idx="8">
                  <c:v>Kulturarv</c:v>
                </c:pt>
                <c:pt idx="9">
                  <c:v>Andre</c:v>
                </c:pt>
              </c:strCache>
            </c:strRef>
          </c:cat>
          <c:val>
            <c:numRef>
              <c:f>'Ark1'!$O$50:$X$50</c:f>
              <c:numCache>
                <c:formatCode>General</c:formatCode>
                <c:ptCount val="10"/>
                <c:pt idx="0">
                  <c:v>3.7918883720930232</c:v>
                </c:pt>
                <c:pt idx="1">
                  <c:v>22.161422708618332</c:v>
                </c:pt>
                <c:pt idx="2">
                  <c:v>18.467852257181942</c:v>
                </c:pt>
                <c:pt idx="3">
                  <c:v>2.3334697674418603</c:v>
                </c:pt>
                <c:pt idx="4">
                  <c:v>3.9377302325581391</c:v>
                </c:pt>
                <c:pt idx="5">
                  <c:v>5.3961488372093021</c:v>
                </c:pt>
                <c:pt idx="6">
                  <c:v>12.834083720930231</c:v>
                </c:pt>
                <c:pt idx="7">
                  <c:v>11.083981395348838</c:v>
                </c:pt>
                <c:pt idx="8">
                  <c:v>1.8959441860465116</c:v>
                </c:pt>
                <c:pt idx="9">
                  <c:v>19.699042407660738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 vert="horz" lIns="0" tIns="0" rIns="0" bIns="0"/>
        <a:lstStyle/>
        <a:p>
          <a:pPr marL="0" marR="0" indent="0" algn="l" defTabSz="914400" rtl="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0" i="0" u="none" strike="noStrike" kern="1200" baseline="0">
              <a:solidFill>
                <a:srgbClr val="000000"/>
              </a:solidFill>
              <a:latin typeface="Calibri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b-NO" sz="1000" b="0" i="0" u="none" strike="noStrike" kern="1200" baseline="0">
          <a:solidFill>
            <a:srgbClr val="000000"/>
          </a:solidFill>
          <a:latin typeface="Calibri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'[Diagram i Microsoft Office PowerPoint]Ark1'!$AC$1:$AH$1</c:f>
              <c:strCache>
                <c:ptCount val="6"/>
                <c:pt idx="0">
                  <c:v>Eierskap kommune</c:v>
                </c:pt>
                <c:pt idx="1">
                  <c:v>Eierskap fylkeskommune </c:v>
                </c:pt>
                <c:pt idx="2">
                  <c:v>Annet off/halvoff eierskap </c:v>
                </c:pt>
                <c:pt idx="3">
                  <c:v>Eierskap private bedrifter </c:v>
                </c:pt>
                <c:pt idx="4">
                  <c:v>Eierskap private personer</c:v>
                </c:pt>
                <c:pt idx="5">
                  <c:v>Eierskap andre</c:v>
                </c:pt>
              </c:strCache>
            </c:strRef>
          </c:cat>
          <c:val>
            <c:numRef>
              <c:f>'[Diagram i Microsoft Office PowerPoint]Ark1'!$AC$52:$AH$52</c:f>
              <c:numCache>
                <c:formatCode>General</c:formatCode>
                <c:ptCount val="6"/>
                <c:pt idx="0">
                  <c:v>18</c:v>
                </c:pt>
                <c:pt idx="1">
                  <c:v>2</c:v>
                </c:pt>
                <c:pt idx="2">
                  <c:v>10</c:v>
                </c:pt>
                <c:pt idx="3">
                  <c:v>38</c:v>
                </c:pt>
                <c:pt idx="4">
                  <c:v>23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214195106256661"/>
          <c:y val="0.62126614883799358"/>
          <c:w val="0.25241253026057081"/>
          <c:h val="0.2447771693512931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09940409551562"/>
          <c:y val="5.1820289548884374E-2"/>
          <c:w val="0.50462830137310777"/>
          <c:h val="0.841485964218911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Offentlig finansiering av drift i %</c:v>
                </c:pt>
              </c:strCache>
            </c:strRef>
          </c:tx>
          <c:invertIfNegative val="0"/>
          <c:cat>
            <c:numRef>
              <c:f>'Ark1'!$A$2:$A$24</c:f>
              <c:numCache>
                <c:formatCode>General</c:formatCode>
                <c:ptCount val="23"/>
              </c:numCache>
            </c:numRef>
          </c:cat>
          <c:val>
            <c:numRef>
              <c:f>'Ark1'!$B$2:$B$24</c:f>
              <c:numCache>
                <c:formatCode>General</c:formatCode>
                <c:ptCount val="23"/>
                <c:pt idx="0">
                  <c:v>78</c:v>
                </c:pt>
                <c:pt idx="1">
                  <c:v>75</c:v>
                </c:pt>
                <c:pt idx="2">
                  <c:v>38</c:v>
                </c:pt>
                <c:pt idx="3">
                  <c:v>50</c:v>
                </c:pt>
                <c:pt idx="4">
                  <c:v>50</c:v>
                </c:pt>
                <c:pt idx="6">
                  <c:v>39.700000000000003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20</c:v>
                </c:pt>
                <c:pt idx="11">
                  <c:v>2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Egen finansiering av drift i %</c:v>
                </c:pt>
              </c:strCache>
            </c:strRef>
          </c:tx>
          <c:invertIfNegative val="0"/>
          <c:cat>
            <c:numRef>
              <c:f>'Ark1'!$A$2:$A$24</c:f>
              <c:numCache>
                <c:formatCode>General</c:formatCode>
                <c:ptCount val="23"/>
              </c:numCache>
            </c:numRef>
          </c:cat>
          <c:val>
            <c:numRef>
              <c:f>'Ark1'!$C$2:$C$24</c:f>
              <c:numCache>
                <c:formatCode>General</c:formatCode>
                <c:ptCount val="23"/>
                <c:pt idx="0">
                  <c:v>2</c:v>
                </c:pt>
                <c:pt idx="1">
                  <c:v>25</c:v>
                </c:pt>
                <c:pt idx="2">
                  <c:v>46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60.3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80</c:v>
                </c:pt>
                <c:pt idx="11">
                  <c:v>98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Bidrag, sponsing private i %</c:v>
                </c:pt>
              </c:strCache>
            </c:strRef>
          </c:tx>
          <c:invertIfNegative val="0"/>
          <c:cat>
            <c:numRef>
              <c:f>'Ark1'!$A$2:$A$24</c:f>
              <c:numCache>
                <c:formatCode>General</c:formatCode>
                <c:ptCount val="23"/>
              </c:numCache>
            </c:numRef>
          </c:cat>
          <c:val>
            <c:numRef>
              <c:f>'Ark1'!$D$2:$D$24</c:f>
              <c:numCache>
                <c:formatCode>General</c:formatCode>
                <c:ptCount val="23"/>
                <c:pt idx="0">
                  <c:v>20</c:v>
                </c:pt>
                <c:pt idx="5">
                  <c:v>50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Annet bidrag til drift i %</c:v>
                </c:pt>
              </c:strCache>
            </c:strRef>
          </c:tx>
          <c:invertIfNegative val="0"/>
          <c:cat>
            <c:numRef>
              <c:f>'Ark1'!$A$2:$A$24</c:f>
              <c:numCache>
                <c:formatCode>General</c:formatCode>
                <c:ptCount val="23"/>
              </c:numCache>
            </c:numRef>
          </c:cat>
          <c:val>
            <c:numRef>
              <c:f>'Ark1'!$E$2:$E$24</c:f>
              <c:numCache>
                <c:formatCode>General</c:formatCode>
                <c:ptCount val="23"/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02496"/>
        <c:axId val="42604032"/>
      </c:barChart>
      <c:catAx>
        <c:axId val="42602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2604032"/>
        <c:crosses val="autoZero"/>
        <c:auto val="1"/>
        <c:lblAlgn val="ctr"/>
        <c:lblOffset val="100"/>
        <c:noMultiLvlLbl val="0"/>
      </c:catAx>
      <c:valAx>
        <c:axId val="426040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2602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9302C-332C-49A6-B157-6BB2F0A626B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F25D4BD1-35F0-4B93-9D41-9C314D676940}">
      <dgm:prSet phldrT="[Tekst]"/>
      <dgm:spPr>
        <a:solidFill>
          <a:srgbClr val="DF3C46"/>
        </a:solidFill>
      </dgm:spPr>
      <dgm:t>
        <a:bodyPr/>
        <a:lstStyle/>
        <a:p>
          <a:r>
            <a:rPr lang="nb-NO" dirty="0" smtClean="0"/>
            <a:t>Samlokalisering av kulturnæringer </a:t>
          </a:r>
        </a:p>
        <a:p>
          <a:r>
            <a:rPr lang="nb-NO" dirty="0" smtClean="0"/>
            <a:t>Hva er det/ikke?</a:t>
          </a:r>
        </a:p>
        <a:p>
          <a:r>
            <a:rPr lang="nb-NO" dirty="0" smtClean="0"/>
            <a:t>Er det noe?</a:t>
          </a:r>
          <a:endParaRPr lang="nb-NO" dirty="0"/>
        </a:p>
      </dgm:t>
    </dgm:pt>
    <dgm:pt modelId="{2541BFBA-D30E-492F-8141-9D461C3F61DA}" type="parTrans" cxnId="{E2CC7A9D-A69C-4807-BA3D-2CF0246085FA}">
      <dgm:prSet/>
      <dgm:spPr/>
      <dgm:t>
        <a:bodyPr/>
        <a:lstStyle/>
        <a:p>
          <a:endParaRPr lang="nb-NO"/>
        </a:p>
      </dgm:t>
    </dgm:pt>
    <dgm:pt modelId="{AC722A44-1379-45AC-B9F3-1F0419205B90}" type="sibTrans" cxnId="{E2CC7A9D-A69C-4807-BA3D-2CF0246085FA}">
      <dgm:prSet/>
      <dgm:spPr/>
      <dgm:t>
        <a:bodyPr/>
        <a:lstStyle/>
        <a:p>
          <a:endParaRPr lang="nb-NO"/>
        </a:p>
      </dgm:t>
    </dgm:pt>
    <dgm:pt modelId="{216F2A41-56B0-4E27-8612-0D209D34F801}" type="pres">
      <dgm:prSet presAssocID="{8149302C-332C-49A6-B157-6BB2F0A626B4}" presName="Name0" presStyleCnt="0">
        <dgm:presLayoutVars>
          <dgm:dir/>
          <dgm:resizeHandles val="exact"/>
        </dgm:presLayoutVars>
      </dgm:prSet>
      <dgm:spPr/>
    </dgm:pt>
    <dgm:pt modelId="{BE321374-1B9C-4DCE-BEA3-FA31CD879E9B}" type="pres">
      <dgm:prSet presAssocID="{8149302C-332C-49A6-B157-6BB2F0A626B4}" presName="vNodes" presStyleCnt="0"/>
      <dgm:spPr/>
    </dgm:pt>
    <dgm:pt modelId="{23AE2B0D-C578-4539-9F39-4314AB560F41}" type="pres">
      <dgm:prSet presAssocID="{8149302C-332C-49A6-B157-6BB2F0A626B4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C1BC577-D484-4007-9281-9CA8D69D47D0}" type="presOf" srcId="{8149302C-332C-49A6-B157-6BB2F0A626B4}" destId="{216F2A41-56B0-4E27-8612-0D209D34F801}" srcOrd="0" destOrd="0" presId="urn:microsoft.com/office/officeart/2005/8/layout/equation2"/>
    <dgm:cxn modelId="{E2CC7A9D-A69C-4807-BA3D-2CF0246085FA}" srcId="{8149302C-332C-49A6-B157-6BB2F0A626B4}" destId="{F25D4BD1-35F0-4B93-9D41-9C314D676940}" srcOrd="0" destOrd="0" parTransId="{2541BFBA-D30E-492F-8141-9D461C3F61DA}" sibTransId="{AC722A44-1379-45AC-B9F3-1F0419205B90}"/>
    <dgm:cxn modelId="{84DEB826-7122-4300-ABBF-00D08EBB45C0}" type="presOf" srcId="{F25D4BD1-35F0-4B93-9D41-9C314D676940}" destId="{23AE2B0D-C578-4539-9F39-4314AB560F41}" srcOrd="0" destOrd="0" presId="urn:microsoft.com/office/officeart/2005/8/layout/equation2"/>
    <dgm:cxn modelId="{9E29813C-1D93-4FBF-8C39-F90FC59A2CAF}" type="presParOf" srcId="{216F2A41-56B0-4E27-8612-0D209D34F801}" destId="{BE321374-1B9C-4DCE-BEA3-FA31CD879E9B}" srcOrd="0" destOrd="0" presId="urn:microsoft.com/office/officeart/2005/8/layout/equation2"/>
    <dgm:cxn modelId="{F0384FF6-D0EC-4412-8487-EC02A0BE6CF4}" type="presParOf" srcId="{216F2A41-56B0-4E27-8612-0D209D34F801}" destId="{23AE2B0D-C578-4539-9F39-4314AB560F4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E2B0D-C578-4539-9F39-4314AB560F41}">
      <dsp:nvSpPr>
        <dsp:cNvPr id="0" name=""/>
        <dsp:cNvSpPr/>
      </dsp:nvSpPr>
      <dsp:spPr>
        <a:xfrm>
          <a:off x="1104648" y="1965"/>
          <a:ext cx="3728551" cy="3728551"/>
        </a:xfrm>
        <a:prstGeom prst="ellipse">
          <a:avLst/>
        </a:prstGeom>
        <a:solidFill>
          <a:srgbClr val="DF3C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Samlokalisering av kulturnæringer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Hva er det/ikke?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 smtClean="0"/>
            <a:t>Er det noe?</a:t>
          </a:r>
          <a:endParaRPr lang="nb-NO" sz="3100" kern="1200" dirty="0"/>
        </a:p>
      </dsp:txBody>
      <dsp:txXfrm>
        <a:off x="1650682" y="547999"/>
        <a:ext cx="2636483" cy="263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F1BB4-4DCB-9145-A991-58654A33E2B1}" type="datetimeFigureOut">
              <a:rPr lang="nb-NO"/>
              <a:pPr/>
              <a:t>20.09.2016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2F56B-4EA2-CF47-8BE1-B5719EFA2657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482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298B-57DE-6244-8809-2D5F33A667D3}" type="datetimeFigureOut">
              <a:rPr lang="nb-NO"/>
              <a:pPr/>
              <a:t>20.09.2016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5EDE3-1323-3248-B207-869E11216C8E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172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EDE3-1323-3248-B207-869E11216C8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98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EDE3-1323-3248-B207-869E11216C8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8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EDE3-1323-3248-B207-869E11216C8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30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EDE3-1323-3248-B207-869E11216C8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96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EDE3-1323-3248-B207-869E11216C8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82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EDE3-1323-3248-B207-869E11216C8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75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5EDE3-1323-3248-B207-869E11216C8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60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6023336" y="3445210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1" y="3445210"/>
            <a:ext cx="5946527" cy="143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/>
          <p:cNvSpPr/>
          <p:nvPr userDrawn="1"/>
        </p:nvSpPr>
        <p:spPr>
          <a:xfrm>
            <a:off x="4610404" y="3445210"/>
            <a:ext cx="1336124" cy="13361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1" y="3445210"/>
            <a:ext cx="4533595" cy="143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2"/>
          <p:cNvSpPr>
            <a:spLocks noGrp="1"/>
          </p:cNvSpPr>
          <p:nvPr>
            <p:ph type="pic" idx="13"/>
          </p:nvPr>
        </p:nvSpPr>
        <p:spPr>
          <a:xfrm>
            <a:off x="6023336" y="619341"/>
            <a:ext cx="2749058" cy="27490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4610404" y="619342"/>
            <a:ext cx="1336124" cy="1336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/>
          <p:cNvSpPr/>
          <p:nvPr userDrawn="1"/>
        </p:nvSpPr>
        <p:spPr>
          <a:xfrm>
            <a:off x="371608" y="619342"/>
            <a:ext cx="4161988" cy="4161988"/>
          </a:xfrm>
          <a:prstGeom prst="rect">
            <a:avLst/>
          </a:prstGeom>
          <a:solidFill>
            <a:srgbClr val="D329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 userDrawn="1">
            <p:ph type="title"/>
          </p:nvPr>
        </p:nvSpPr>
        <p:spPr>
          <a:xfrm>
            <a:off x="545111" y="794574"/>
            <a:ext cx="3807997" cy="1006685"/>
          </a:xfrm>
        </p:spPr>
        <p:txBody>
          <a:bodyPr anchor="t" anchorCtr="0">
            <a:noAutofit/>
          </a:bodyPr>
          <a:lstStyle>
            <a:lvl1pPr>
              <a:defRPr sz="1800">
                <a:solidFill>
                  <a:srgbClr val="FFFFF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 userDrawn="1">
            <p:ph sz="half" idx="2"/>
          </p:nvPr>
        </p:nvSpPr>
        <p:spPr>
          <a:xfrm>
            <a:off x="547557" y="1901541"/>
            <a:ext cx="3805551" cy="1242794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 marL="457200" indent="0">
              <a:buFontTx/>
              <a:buNone/>
              <a:defRPr sz="1400">
                <a:solidFill>
                  <a:srgbClr val="FFFFFE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FFFFFE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FFFFFE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FFFFF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 userDrawn="1">
            <p:ph sz="quarter" idx="4"/>
          </p:nvPr>
        </p:nvSpPr>
        <p:spPr>
          <a:xfrm>
            <a:off x="545111" y="3741899"/>
            <a:ext cx="3807997" cy="848901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13585BC-3AA5-43AA-980C-B6BDFA13A859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9" name="Plassholder for lysbildenumm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6023336" y="619342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7436269" y="619342"/>
            <a:ext cx="1336124" cy="13361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/>
          <p:cNvSpPr/>
          <p:nvPr userDrawn="1"/>
        </p:nvSpPr>
        <p:spPr>
          <a:xfrm>
            <a:off x="7436269" y="2032276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28" name="Rektangel 27"/>
          <p:cNvSpPr/>
          <p:nvPr userDrawn="1"/>
        </p:nvSpPr>
        <p:spPr>
          <a:xfrm>
            <a:off x="6023336" y="2032276"/>
            <a:ext cx="1336124" cy="13361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2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vileslide med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ogo-kv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72" y="905230"/>
            <a:ext cx="3795630" cy="31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7436269" y="3445206"/>
            <a:ext cx="1336124" cy="13361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 userDrawn="1"/>
        </p:nvSpPr>
        <p:spPr>
          <a:xfrm>
            <a:off x="0" y="3445210"/>
            <a:ext cx="7436269" cy="143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2"/>
          <p:cNvSpPr>
            <a:spLocks noGrp="1"/>
          </p:cNvSpPr>
          <p:nvPr userDrawn="1">
            <p:ph type="pic" idx="13"/>
          </p:nvPr>
        </p:nvSpPr>
        <p:spPr>
          <a:xfrm>
            <a:off x="6023336" y="619341"/>
            <a:ext cx="2749058" cy="27490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371608" y="619342"/>
            <a:ext cx="1336124" cy="1336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6023336" y="619342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7436269" y="619342"/>
            <a:ext cx="1336124" cy="1336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1784540" y="619342"/>
            <a:ext cx="1336124" cy="1336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4610404" y="619342"/>
            <a:ext cx="1336124" cy="1336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3197472" y="619342"/>
            <a:ext cx="1336124" cy="1336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7436269" y="2032276"/>
            <a:ext cx="1336124" cy="1336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26" name="Rektangel 25"/>
          <p:cNvSpPr/>
          <p:nvPr userDrawn="1"/>
        </p:nvSpPr>
        <p:spPr>
          <a:xfrm>
            <a:off x="6023336" y="2032276"/>
            <a:ext cx="1336124" cy="13361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27" name="Rektangel 26"/>
          <p:cNvSpPr/>
          <p:nvPr userDrawn="1"/>
        </p:nvSpPr>
        <p:spPr>
          <a:xfrm>
            <a:off x="6023336" y="3445210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/>
          <p:cNvSpPr/>
          <p:nvPr userDrawn="1"/>
        </p:nvSpPr>
        <p:spPr>
          <a:xfrm>
            <a:off x="4610404" y="2032276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29" name="Rektangel 28"/>
          <p:cNvSpPr/>
          <p:nvPr userDrawn="1"/>
        </p:nvSpPr>
        <p:spPr>
          <a:xfrm>
            <a:off x="4610404" y="3445210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 userDrawn="1"/>
        </p:nvSpPr>
        <p:spPr>
          <a:xfrm>
            <a:off x="3197472" y="2032276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31" name="Rektangel 30"/>
          <p:cNvSpPr/>
          <p:nvPr userDrawn="1"/>
        </p:nvSpPr>
        <p:spPr>
          <a:xfrm>
            <a:off x="3197472" y="3445210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 userDrawn="1"/>
        </p:nvSpPr>
        <p:spPr>
          <a:xfrm>
            <a:off x="1784540" y="2032276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33" name="Rektangel 32"/>
          <p:cNvSpPr/>
          <p:nvPr userDrawn="1"/>
        </p:nvSpPr>
        <p:spPr>
          <a:xfrm>
            <a:off x="1784540" y="3445210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/>
          <p:cNvSpPr/>
          <p:nvPr userDrawn="1"/>
        </p:nvSpPr>
        <p:spPr>
          <a:xfrm>
            <a:off x="371608" y="2032276"/>
            <a:ext cx="1336124" cy="13361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35" name="Rektangel 34"/>
          <p:cNvSpPr/>
          <p:nvPr userDrawn="1"/>
        </p:nvSpPr>
        <p:spPr>
          <a:xfrm>
            <a:off x="371608" y="3445210"/>
            <a:ext cx="1336124" cy="1336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/>
          <p:cNvSpPr/>
          <p:nvPr userDrawn="1"/>
        </p:nvSpPr>
        <p:spPr>
          <a:xfrm>
            <a:off x="1784540" y="619342"/>
            <a:ext cx="4161988" cy="4161988"/>
          </a:xfrm>
          <a:prstGeom prst="rect">
            <a:avLst/>
          </a:prstGeom>
          <a:solidFill>
            <a:srgbClr val="D329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 userDrawn="1">
            <p:ph type="title"/>
          </p:nvPr>
        </p:nvSpPr>
        <p:spPr>
          <a:xfrm>
            <a:off x="1958043" y="794574"/>
            <a:ext cx="3807997" cy="1006685"/>
          </a:xfrm>
        </p:spPr>
        <p:txBody>
          <a:bodyPr anchor="t" anchorCtr="0">
            <a:noAutofit/>
          </a:bodyPr>
          <a:lstStyle>
            <a:lvl1pPr>
              <a:defRPr sz="1800">
                <a:solidFill>
                  <a:srgbClr val="FFFFF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 userDrawn="1">
            <p:ph sz="half" idx="2"/>
          </p:nvPr>
        </p:nvSpPr>
        <p:spPr>
          <a:xfrm>
            <a:off x="1960489" y="1914720"/>
            <a:ext cx="3805551" cy="129073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 marL="457200" indent="0">
              <a:buFontTx/>
              <a:buNone/>
              <a:defRPr sz="1400">
                <a:solidFill>
                  <a:srgbClr val="FFFFFE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FFFFFE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FFFFFE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FFFFF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 userDrawn="1">
            <p:ph sz="quarter" idx="4"/>
          </p:nvPr>
        </p:nvSpPr>
        <p:spPr>
          <a:xfrm>
            <a:off x="1958043" y="3735171"/>
            <a:ext cx="3807997" cy="848901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000" b="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00" b="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 b="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 b="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2FA0B18-7FFA-482B-B5CF-02234A314912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9" name="Plassholder for lysbildenumm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8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34" grpId="0" animBg="1"/>
      <p:bldP spid="3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 userDrawn="1"/>
        </p:nvSpPr>
        <p:spPr>
          <a:xfrm>
            <a:off x="4610404" y="2032276"/>
            <a:ext cx="1336124" cy="13361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5946528" y="2032276"/>
            <a:ext cx="3197471" cy="1336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/>
          <p:cNvSpPr/>
          <p:nvPr userDrawn="1"/>
        </p:nvSpPr>
        <p:spPr>
          <a:xfrm>
            <a:off x="6023336" y="3445210"/>
            <a:ext cx="1336124" cy="13361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 userDrawn="1">
            <p:ph type="title"/>
          </p:nvPr>
        </p:nvSpPr>
        <p:spPr>
          <a:xfrm>
            <a:off x="561401" y="735617"/>
            <a:ext cx="3724080" cy="508253"/>
          </a:xfrm>
        </p:spPr>
        <p:txBody>
          <a:bodyPr anchor="b" anchorCtr="0">
            <a:noAutofit/>
          </a:bodyPr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 userDrawn="1">
            <p:ph type="body" idx="1"/>
          </p:nvPr>
        </p:nvSpPr>
        <p:spPr>
          <a:xfrm>
            <a:off x="569322" y="2524916"/>
            <a:ext cx="3716159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 userDrawn="1">
            <p:ph sz="half" idx="2"/>
          </p:nvPr>
        </p:nvSpPr>
        <p:spPr>
          <a:xfrm>
            <a:off x="398776" y="1357331"/>
            <a:ext cx="3886705" cy="10258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 userDrawn="1">
            <p:ph sz="quarter" idx="4"/>
          </p:nvPr>
        </p:nvSpPr>
        <p:spPr>
          <a:xfrm>
            <a:off x="406699" y="3120883"/>
            <a:ext cx="3878782" cy="122622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2126786-F73E-4351-923D-AD0DFA78D852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9" name="Plassholder for lysbildenumm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6023336" y="619342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7436269" y="619342"/>
            <a:ext cx="1336124" cy="13361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7436269" y="2032276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23" name="Rektangel 22"/>
          <p:cNvSpPr/>
          <p:nvPr userDrawn="1"/>
        </p:nvSpPr>
        <p:spPr>
          <a:xfrm>
            <a:off x="6023336" y="2032276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35" name="Plassholder for bilde 2"/>
          <p:cNvSpPr>
            <a:spLocks noGrp="1"/>
          </p:cNvSpPr>
          <p:nvPr userDrawn="1">
            <p:ph type="pic" idx="13"/>
          </p:nvPr>
        </p:nvSpPr>
        <p:spPr>
          <a:xfrm>
            <a:off x="6019800" y="619341"/>
            <a:ext cx="2749058" cy="27490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7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animBg="1"/>
      <p:bldP spid="2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/>
          <p:cNvSpPr/>
          <p:nvPr userDrawn="1"/>
        </p:nvSpPr>
        <p:spPr>
          <a:xfrm>
            <a:off x="6023336" y="3445210"/>
            <a:ext cx="1336124" cy="1336124"/>
          </a:xfrm>
          <a:prstGeom prst="rect">
            <a:avLst/>
          </a:prstGeom>
          <a:solidFill>
            <a:srgbClr val="E068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/>
          <p:cNvSpPr/>
          <p:nvPr userDrawn="1"/>
        </p:nvSpPr>
        <p:spPr>
          <a:xfrm>
            <a:off x="4610404" y="2032276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2" name="Tittel 1"/>
          <p:cNvSpPr>
            <a:spLocks noGrp="1"/>
          </p:cNvSpPr>
          <p:nvPr userDrawn="1">
            <p:ph type="title"/>
          </p:nvPr>
        </p:nvSpPr>
        <p:spPr>
          <a:xfrm>
            <a:off x="561401" y="735617"/>
            <a:ext cx="3724080" cy="508253"/>
          </a:xfrm>
        </p:spPr>
        <p:txBody>
          <a:bodyPr anchor="b" anchorCtr="0">
            <a:noAutofit/>
          </a:bodyPr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 userDrawn="1">
            <p:ph type="body" idx="1"/>
          </p:nvPr>
        </p:nvSpPr>
        <p:spPr>
          <a:xfrm>
            <a:off x="569322" y="2524916"/>
            <a:ext cx="3716159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 userDrawn="1">
            <p:ph sz="half" idx="2"/>
          </p:nvPr>
        </p:nvSpPr>
        <p:spPr>
          <a:xfrm>
            <a:off x="398776" y="1357331"/>
            <a:ext cx="3886705" cy="10258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 userDrawn="1">
            <p:ph sz="quarter" idx="4"/>
          </p:nvPr>
        </p:nvSpPr>
        <p:spPr>
          <a:xfrm>
            <a:off x="406699" y="3120883"/>
            <a:ext cx="3878782" cy="122622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79DE0E5-83FC-4E04-894A-F071729E1266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9" name="Plassholder for lysbildenumm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6023336" y="619342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7436269" y="619342"/>
            <a:ext cx="1336124" cy="13361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7436269" y="2032276"/>
            <a:ext cx="1336124" cy="1336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23" name="Rektangel 22"/>
          <p:cNvSpPr/>
          <p:nvPr userDrawn="1"/>
        </p:nvSpPr>
        <p:spPr>
          <a:xfrm>
            <a:off x="6023336" y="2032276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35" name="Plassholder for bilde 2"/>
          <p:cNvSpPr>
            <a:spLocks noGrp="1"/>
          </p:cNvSpPr>
          <p:nvPr userDrawn="1">
            <p:ph type="pic" idx="13"/>
          </p:nvPr>
        </p:nvSpPr>
        <p:spPr>
          <a:xfrm>
            <a:off x="6023336" y="619342"/>
            <a:ext cx="2749058" cy="27490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9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0049" y="735617"/>
            <a:ext cx="5669286" cy="508253"/>
          </a:xfrm>
        </p:spPr>
        <p:txBody>
          <a:bodyPr anchor="b" anchorCtr="0">
            <a:noAutofit/>
          </a:bodyPr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7969" y="2524916"/>
            <a:ext cx="5665339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7424" y="1357331"/>
            <a:ext cx="5835885" cy="10258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5346" y="3120883"/>
            <a:ext cx="5823989" cy="122622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59A4-0C6A-4749-9613-EE74D97244DB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6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7436269" y="2032276"/>
            <a:ext cx="1336124" cy="13361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1" y="2032276"/>
            <a:ext cx="7359460" cy="1336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C5DD-720C-4275-9B13-4EB708203BF0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  <p:sp>
        <p:nvSpPr>
          <p:cNvPr id="24" name="Plassholder for bilde 2"/>
          <p:cNvSpPr>
            <a:spLocks noGrp="1"/>
          </p:cNvSpPr>
          <p:nvPr>
            <p:ph type="pic" idx="14"/>
          </p:nvPr>
        </p:nvSpPr>
        <p:spPr>
          <a:xfrm>
            <a:off x="371608" y="619341"/>
            <a:ext cx="4161988" cy="416199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29" name="Plassholder for bilde 2"/>
          <p:cNvSpPr>
            <a:spLocks noGrp="1"/>
          </p:cNvSpPr>
          <p:nvPr>
            <p:ph type="pic" idx="18"/>
          </p:nvPr>
        </p:nvSpPr>
        <p:spPr>
          <a:xfrm>
            <a:off x="4610403" y="619341"/>
            <a:ext cx="2749057" cy="274905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3" name="Plassholder for bilde 2"/>
          <p:cNvSpPr>
            <a:spLocks noGrp="1"/>
          </p:cNvSpPr>
          <p:nvPr>
            <p:ph type="pic" idx="19"/>
          </p:nvPr>
        </p:nvSpPr>
        <p:spPr>
          <a:xfrm>
            <a:off x="7436269" y="3445210"/>
            <a:ext cx="1332588" cy="13361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7436269" y="619342"/>
            <a:ext cx="1336124" cy="13361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6023336" y="3445210"/>
            <a:ext cx="1336124" cy="13361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4610404" y="3445210"/>
            <a:ext cx="1336124" cy="13361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8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stort bil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7F5E-1606-4954-9ABC-0F12E84FB7DA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  <p:sp>
        <p:nvSpPr>
          <p:cNvPr id="10" name="Plassholder for bilde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4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3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8816-EC0D-4E82-A903-69222D08E7DB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43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80F0-C353-47B0-BC9B-EB19F7C80896}" type="datetime3">
              <a:rPr lang="nb-NO" smtClean="0"/>
              <a:pPr/>
              <a:t>2016.09.20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Maison Neue" panose="02000000000000000000" pitchFamily="2" charset="0"/>
              </a:rPr>
              <a:t>Kunnskapsverket</a:t>
            </a:r>
            <a:r>
              <a:rPr lang="nb-NO" dirty="0" smtClean="0"/>
              <a:t>                 Nasjonalt senter for kulturelle næringer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BDC3-D3C8-4245-838F-FD0A477842A9}" type="slidenum">
              <a:rPr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9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77271" y="634604"/>
            <a:ext cx="8395121" cy="857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71608" y="1852151"/>
            <a:ext cx="8400784" cy="2742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01090" y="244951"/>
            <a:ext cx="1493116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fld id="{A89D1F19-37CA-434D-BADD-57D5962762C9}" type="datetime3">
              <a:rPr lang="nb-NO" smtClean="0"/>
              <a:pPr/>
              <a:t>2016.09.20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71608" y="244951"/>
            <a:ext cx="5648192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nb-NO"/>
              <a:t>Kunnskapsverket                 Nasjonalt senter for kulturelle næringer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98616" y="244951"/>
            <a:ext cx="57377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fld id="{9952BDC3-D3C8-4245-838F-FD0A477842A9}" type="slidenum">
              <a:rPr lang="nb-NO"/>
              <a:pPr/>
              <a:t>‹#›</a:t>
            </a:fld>
            <a:endParaRPr lang="nb-NO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71608" y="219882"/>
            <a:ext cx="840078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3" r:id="rId3"/>
    <p:sldLayoutId id="2147483668" r:id="rId4"/>
    <p:sldLayoutId id="2147483666" r:id="rId5"/>
    <p:sldLayoutId id="2147483662" r:id="rId6"/>
    <p:sldLayoutId id="2147483667" r:id="rId7"/>
    <p:sldLayoutId id="2147483654" r:id="rId8"/>
    <p:sldLayoutId id="2147483655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spcBef>
          <a:spcPts val="1200"/>
        </a:spcBef>
        <a:spcAft>
          <a:spcPts val="0"/>
        </a:spcAft>
        <a:buSzPct val="120000"/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61400" y="735617"/>
            <a:ext cx="5244177" cy="508253"/>
          </a:xfrm>
        </p:spPr>
        <p:txBody>
          <a:bodyPr/>
          <a:lstStyle/>
          <a:p>
            <a:r>
              <a:rPr lang="nb-NO" dirty="0" smtClean="0"/>
              <a:t>Bedre sammen?</a:t>
            </a:r>
            <a:br>
              <a:rPr lang="nb-NO" dirty="0" smtClean="0"/>
            </a:br>
            <a:r>
              <a:rPr lang="nb-NO" dirty="0" smtClean="0"/>
              <a:t>En studie av ”kulturnæringssamlokaliseringer”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379531" y="1346448"/>
            <a:ext cx="3886705" cy="1025816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Fase 1: </a:t>
            </a:r>
          </a:p>
          <a:p>
            <a:pPr>
              <a:buNone/>
            </a:pPr>
            <a:r>
              <a:rPr lang="nb-NO" dirty="0" smtClean="0"/>
              <a:t>Kartlegging av omfang, organisering, finansiering, målgrupper og interessenter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>
          <a:xfrm>
            <a:off x="379531" y="2372264"/>
            <a:ext cx="3878782" cy="1656272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Fase 2: </a:t>
            </a:r>
          </a:p>
          <a:p>
            <a:pPr>
              <a:buNone/>
            </a:pPr>
            <a:r>
              <a:rPr lang="nb-NO" dirty="0" smtClean="0"/>
              <a:t>Samarbeid og synergi, effekter for bedriftene og for lokal/regional utvikling og stedsattraktivitet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dirty="0" smtClean="0"/>
              <a:t>Et samarbeidsprosjekt: 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latin typeface="Maison Neue" panose="02000000000000000000" pitchFamily="2" charset="0"/>
              </a:rPr>
              <a:t>Kunnskapsverket</a:t>
            </a:r>
            <a:r>
              <a:rPr lang="nb-NO" smtClean="0"/>
              <a:t>                 Nasjonalt senter for kulturelle næringer</a:t>
            </a:r>
            <a:endParaRPr lang="nb-NO" dirty="0"/>
          </a:p>
        </p:txBody>
      </p:sp>
      <p:pic>
        <p:nvPicPr>
          <p:cNvPr id="9" name="Picture 2" descr="C:\Users\tan\Dropbox\Knowledge Centre for Cultural Industries\Logo\Screen\Norwegian\kunnskapsverket-logo-in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48" y="4028536"/>
            <a:ext cx="940586" cy="806216"/>
          </a:xfrm>
          <a:prstGeom prst="rect">
            <a:avLst/>
          </a:prstGeom>
          <a:noFill/>
        </p:spPr>
      </p:pic>
      <p:pic>
        <p:nvPicPr>
          <p:cNvPr id="10" name="Picture 2" descr="C:\Users\tan\AppData\Local\Microsoft\Windows\Temporary Internet Files\Content.IE5\V98XAM21\of_logo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191" y="4028536"/>
            <a:ext cx="1147312" cy="717243"/>
          </a:xfrm>
          <a:prstGeom prst="rect">
            <a:avLst/>
          </a:prstGeom>
          <a:noFill/>
        </p:spPr>
      </p:pic>
      <p:pic>
        <p:nvPicPr>
          <p:cNvPr id="11" name="Picture 3" descr="C:\Users\tan\Dropbox\FABRIKKEN DOKUMENTARKIV\FABRIKKEN 2015\Markedsføring\Logo\Fabrikken logo oran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8503" y="4203408"/>
            <a:ext cx="3000851" cy="542372"/>
          </a:xfrm>
          <a:prstGeom prst="rect">
            <a:avLst/>
          </a:prstGeom>
          <a:noFill/>
        </p:spPr>
      </p:pic>
      <p:sp>
        <p:nvSpPr>
          <p:cNvPr id="13" name="Plassholder for innhold 6"/>
          <p:cNvSpPr txBox="1">
            <a:spLocks/>
          </p:cNvSpPr>
          <p:nvPr/>
        </p:nvSpPr>
        <p:spPr>
          <a:xfrm>
            <a:off x="331648" y="3407434"/>
            <a:ext cx="3507107" cy="6211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Plassholder for innhold 6"/>
          <p:cNvSpPr txBox="1">
            <a:spLocks/>
          </p:cNvSpPr>
          <p:nvPr/>
        </p:nvSpPr>
        <p:spPr>
          <a:xfrm>
            <a:off x="331648" y="3209026"/>
            <a:ext cx="3878782" cy="819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Maison Neue" panose="02000000000000000000" pitchFamily="2" charset="0"/>
              </a:rPr>
              <a:t>Kunnskapsverket</a:t>
            </a:r>
            <a:r>
              <a:rPr lang="nb-NO" dirty="0" smtClean="0"/>
              <a:t>                 Nasjonalt senter for kulturelle næringer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09" y="0"/>
            <a:ext cx="3855858" cy="520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indepunkt 8"/>
          <p:cNvSpPr/>
          <p:nvPr/>
        </p:nvSpPr>
        <p:spPr>
          <a:xfrm>
            <a:off x="1211435" y="4115771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Bindepunkt 9"/>
          <p:cNvSpPr/>
          <p:nvPr/>
        </p:nvSpPr>
        <p:spPr>
          <a:xfrm>
            <a:off x="3588679" y="774730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Bindepunkt 10"/>
          <p:cNvSpPr/>
          <p:nvPr/>
        </p:nvSpPr>
        <p:spPr>
          <a:xfrm>
            <a:off x="1211435" y="4049763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Bindepunkt 11"/>
          <p:cNvSpPr/>
          <p:nvPr/>
        </p:nvSpPr>
        <p:spPr>
          <a:xfrm>
            <a:off x="1310446" y="4093445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Bindepunkt 12"/>
          <p:cNvSpPr/>
          <p:nvPr/>
        </p:nvSpPr>
        <p:spPr>
          <a:xfrm>
            <a:off x="421113" y="4180808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Bindepunkt 14"/>
          <p:cNvSpPr/>
          <p:nvPr/>
        </p:nvSpPr>
        <p:spPr>
          <a:xfrm>
            <a:off x="1260939" y="4072089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Bindepunkt 15"/>
          <p:cNvSpPr/>
          <p:nvPr/>
        </p:nvSpPr>
        <p:spPr>
          <a:xfrm>
            <a:off x="1359951" y="4050733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Bindepunkt 16"/>
          <p:cNvSpPr/>
          <p:nvPr/>
        </p:nvSpPr>
        <p:spPr>
          <a:xfrm>
            <a:off x="1050169" y="3549851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Bindepunkt 17"/>
          <p:cNvSpPr/>
          <p:nvPr/>
        </p:nvSpPr>
        <p:spPr>
          <a:xfrm>
            <a:off x="520124" y="3833297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Bindepunkt 18"/>
          <p:cNvSpPr/>
          <p:nvPr/>
        </p:nvSpPr>
        <p:spPr>
          <a:xfrm>
            <a:off x="1000663" y="3724577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Bindepunkt 19"/>
          <p:cNvSpPr/>
          <p:nvPr/>
        </p:nvSpPr>
        <p:spPr>
          <a:xfrm>
            <a:off x="2883951" y="938630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Bindepunkt 20"/>
          <p:cNvSpPr/>
          <p:nvPr/>
        </p:nvSpPr>
        <p:spPr>
          <a:xfrm>
            <a:off x="421113" y="4245845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Bindepunkt 21"/>
          <p:cNvSpPr/>
          <p:nvPr/>
        </p:nvSpPr>
        <p:spPr>
          <a:xfrm>
            <a:off x="1211435" y="3418806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Bindepunkt 22"/>
          <p:cNvSpPr/>
          <p:nvPr/>
        </p:nvSpPr>
        <p:spPr>
          <a:xfrm>
            <a:off x="1458962" y="2908201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Bindepunkt 23"/>
          <p:cNvSpPr/>
          <p:nvPr/>
        </p:nvSpPr>
        <p:spPr>
          <a:xfrm>
            <a:off x="1310446" y="3702252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Bindepunkt 25"/>
          <p:cNvSpPr/>
          <p:nvPr/>
        </p:nvSpPr>
        <p:spPr>
          <a:xfrm>
            <a:off x="718145" y="3257652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Bindepunkt 26"/>
          <p:cNvSpPr/>
          <p:nvPr/>
        </p:nvSpPr>
        <p:spPr>
          <a:xfrm>
            <a:off x="668640" y="4420571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Bindepunkt 27"/>
          <p:cNvSpPr/>
          <p:nvPr/>
        </p:nvSpPr>
        <p:spPr>
          <a:xfrm>
            <a:off x="1359949" y="4224489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Bindepunkt 29"/>
          <p:cNvSpPr/>
          <p:nvPr/>
        </p:nvSpPr>
        <p:spPr>
          <a:xfrm>
            <a:off x="470618" y="4159452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Bindepunkt 30"/>
          <p:cNvSpPr/>
          <p:nvPr/>
        </p:nvSpPr>
        <p:spPr>
          <a:xfrm>
            <a:off x="1310446" y="3549851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Bindepunkt 31"/>
          <p:cNvSpPr/>
          <p:nvPr/>
        </p:nvSpPr>
        <p:spPr>
          <a:xfrm>
            <a:off x="1310446" y="4115770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Bindepunkt 32"/>
          <p:cNvSpPr/>
          <p:nvPr/>
        </p:nvSpPr>
        <p:spPr>
          <a:xfrm>
            <a:off x="1260940" y="3985696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Bindepunkt 33"/>
          <p:cNvSpPr/>
          <p:nvPr/>
        </p:nvSpPr>
        <p:spPr>
          <a:xfrm>
            <a:off x="1973435" y="1802371"/>
            <a:ext cx="99011" cy="87363"/>
          </a:xfrm>
          <a:prstGeom prst="flowChartConnector">
            <a:avLst/>
          </a:prstGeom>
          <a:solidFill>
            <a:srgbClr val="1414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Bindepunkt 34"/>
          <p:cNvSpPr/>
          <p:nvPr/>
        </p:nvSpPr>
        <p:spPr>
          <a:xfrm>
            <a:off x="2682046" y="982312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Bindepunkt 35"/>
          <p:cNvSpPr/>
          <p:nvPr/>
        </p:nvSpPr>
        <p:spPr>
          <a:xfrm>
            <a:off x="1260939" y="4006082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Bindepunkt 36"/>
          <p:cNvSpPr/>
          <p:nvPr/>
        </p:nvSpPr>
        <p:spPr>
          <a:xfrm>
            <a:off x="1458962" y="2820838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Bindepunkt 37"/>
          <p:cNvSpPr/>
          <p:nvPr/>
        </p:nvSpPr>
        <p:spPr>
          <a:xfrm>
            <a:off x="1310446" y="3039245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Bindepunkt 38"/>
          <p:cNvSpPr/>
          <p:nvPr/>
        </p:nvSpPr>
        <p:spPr>
          <a:xfrm flipH="1">
            <a:off x="4198279" y="5487371"/>
            <a:ext cx="45719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Bindepunkt 39"/>
          <p:cNvSpPr/>
          <p:nvPr/>
        </p:nvSpPr>
        <p:spPr>
          <a:xfrm>
            <a:off x="1359949" y="2995564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TekstSylinder 42"/>
          <p:cNvSpPr txBox="1"/>
          <p:nvPr/>
        </p:nvSpPr>
        <p:spPr>
          <a:xfrm>
            <a:off x="4198279" y="138023"/>
            <a:ext cx="494572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Hermetikken, Vadsø	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Klekkeriet, Alta					Off. virksomhet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err="1" smtClean="0">
                <a:latin typeface="Arial"/>
                <a:cs typeface="Arial"/>
              </a:rPr>
              <a:t>Kultursiida</a:t>
            </a:r>
            <a:r>
              <a:rPr lang="nb-NO" sz="1200" dirty="0" smtClean="0">
                <a:latin typeface="Arial"/>
                <a:cs typeface="Arial"/>
              </a:rPr>
              <a:t>, Kåfjord	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Mediegården, Bodø	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Filmfabrikken, Levanger			Off. virksomhet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err="1" smtClean="0">
                <a:latin typeface="Arial"/>
                <a:cs typeface="Arial"/>
              </a:rPr>
              <a:t>WorkWork</a:t>
            </a:r>
            <a:r>
              <a:rPr lang="nb-NO" sz="1200" dirty="0" smtClean="0">
                <a:latin typeface="Arial"/>
                <a:cs typeface="Arial"/>
              </a:rPr>
              <a:t>, Trondheim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Atelier </a:t>
            </a:r>
            <a:r>
              <a:rPr lang="nb-NO" sz="1200" dirty="0" err="1" smtClean="0">
                <a:latin typeface="Arial"/>
                <a:cs typeface="Arial"/>
              </a:rPr>
              <a:t>Ilsvika</a:t>
            </a:r>
            <a:r>
              <a:rPr lang="nb-NO" sz="1200" dirty="0" smtClean="0">
                <a:latin typeface="Arial"/>
                <a:cs typeface="Arial"/>
              </a:rPr>
              <a:t>, Trondheim			Samvirke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err="1" smtClean="0">
                <a:latin typeface="Arial"/>
                <a:cs typeface="Arial"/>
              </a:rPr>
              <a:t>Pixelparken</a:t>
            </a:r>
            <a:r>
              <a:rPr lang="nb-NO" sz="1200" dirty="0" smtClean="0">
                <a:latin typeface="Arial"/>
                <a:cs typeface="Arial"/>
              </a:rPr>
              <a:t>, Molde	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Sunnmøre kulturnæringshage, Volda 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BETA, Vågå					En eier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1724 Vang i Valdres				Samvirke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Fabrikken, Lillehammer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err="1" smtClean="0">
                <a:latin typeface="Arial"/>
                <a:cs typeface="Arial"/>
              </a:rPr>
              <a:t>Makalaus</a:t>
            </a:r>
            <a:r>
              <a:rPr lang="nb-NO" sz="1200" dirty="0" smtClean="0">
                <a:latin typeface="Arial"/>
                <a:cs typeface="Arial"/>
              </a:rPr>
              <a:t>, Ål					</a:t>
            </a:r>
            <a:r>
              <a:rPr lang="nb-NO" sz="1200" dirty="0" err="1" smtClean="0">
                <a:latin typeface="Arial"/>
                <a:cs typeface="Arial"/>
              </a:rPr>
              <a:t>Off.virksomhet</a:t>
            </a:r>
            <a:endParaRPr lang="nb-NO" sz="1200" dirty="0" smtClean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Hamar Game </a:t>
            </a:r>
            <a:r>
              <a:rPr lang="nb-NO" sz="1200" dirty="0" err="1" smtClean="0">
                <a:latin typeface="Arial"/>
                <a:cs typeface="Arial"/>
              </a:rPr>
              <a:t>Collective</a:t>
            </a:r>
            <a:r>
              <a:rPr lang="nb-NO" sz="1200" dirty="0" smtClean="0">
                <a:latin typeface="Arial"/>
                <a:cs typeface="Arial"/>
              </a:rPr>
              <a:t>			Samvirke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USF, Bergen					Stiftelse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Glasslåven Kunstsenter, Gran		Ideelt 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657 Oslo		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Sentralen Oslo					Stiftelse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err="1" smtClean="0">
                <a:latin typeface="Arial"/>
                <a:cs typeface="Arial"/>
              </a:rPr>
              <a:t>Nesoddparken</a:t>
            </a:r>
            <a:r>
              <a:rPr lang="nb-NO" sz="1200" dirty="0" smtClean="0">
                <a:latin typeface="Arial"/>
                <a:cs typeface="Arial"/>
              </a:rPr>
              <a:t>		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Kreative Slemmestad, Røyken		Nettverk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Solberg Spinneri, Nedre Eiker		Under etablering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err="1" smtClean="0">
                <a:latin typeface="Arial"/>
                <a:cs typeface="Arial"/>
              </a:rPr>
              <a:t>Brodahls</a:t>
            </a:r>
            <a:r>
              <a:rPr lang="nb-NO" sz="1200" dirty="0" smtClean="0">
                <a:latin typeface="Arial"/>
                <a:cs typeface="Arial"/>
              </a:rPr>
              <a:t> </a:t>
            </a:r>
            <a:r>
              <a:rPr lang="nb-NO" sz="1200" dirty="0" err="1" smtClean="0">
                <a:latin typeface="Arial"/>
                <a:cs typeface="Arial"/>
              </a:rPr>
              <a:t>Gummivarefabrik</a:t>
            </a:r>
            <a:r>
              <a:rPr lang="nb-NO" sz="1200" dirty="0" smtClean="0">
                <a:latin typeface="Arial"/>
                <a:cs typeface="Arial"/>
              </a:rPr>
              <a:t>, Drammen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err="1" smtClean="0">
                <a:latin typeface="Arial"/>
                <a:cs typeface="Arial"/>
              </a:rPr>
              <a:t>TinFabrikken</a:t>
            </a:r>
            <a:r>
              <a:rPr lang="nb-NO" sz="1200" dirty="0" smtClean="0">
                <a:latin typeface="Arial"/>
                <a:cs typeface="Arial"/>
              </a:rPr>
              <a:t>, Stavanger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Erfjordgate 8, Stavanger			AS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smtClean="0">
                <a:latin typeface="Arial"/>
                <a:cs typeface="Arial"/>
              </a:rPr>
              <a:t>Hydrogenfabrikken, Fredrikstad		Samvirke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200" dirty="0" err="1" smtClean="0">
                <a:latin typeface="Arial"/>
                <a:cs typeface="Arial"/>
              </a:rPr>
              <a:t>CoVerks</a:t>
            </a:r>
            <a:r>
              <a:rPr lang="nb-NO" sz="1200" dirty="0" smtClean="0">
                <a:latin typeface="Arial"/>
                <a:cs typeface="Arial"/>
              </a:rPr>
              <a:t>, Kvinesdal				Samvirke</a:t>
            </a:r>
          </a:p>
          <a:p>
            <a:endParaRPr lang="nb-NO" sz="1200" dirty="0" smtClean="0">
              <a:latin typeface="Arial"/>
              <a:cs typeface="Arial"/>
            </a:endParaRPr>
          </a:p>
          <a:p>
            <a:endParaRPr lang="nb-NO" sz="1200" dirty="0" smtClean="0">
              <a:latin typeface="Arial"/>
              <a:cs typeface="Arial"/>
            </a:endParaRPr>
          </a:p>
          <a:p>
            <a:endParaRPr lang="nb-NO" sz="1200" dirty="0" smtClean="0">
              <a:latin typeface="Arial"/>
              <a:cs typeface="Arial"/>
            </a:endParaRPr>
          </a:p>
          <a:p>
            <a:endParaRPr lang="nb-NO" sz="12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endParaRPr lang="nb-NO" sz="1400" dirty="0">
              <a:latin typeface="Arial"/>
              <a:cs typeface="Arial"/>
            </a:endParaRPr>
          </a:p>
        </p:txBody>
      </p:sp>
      <p:sp>
        <p:nvSpPr>
          <p:cNvPr id="14" name="Bindepunkt 13"/>
          <p:cNvSpPr/>
          <p:nvPr/>
        </p:nvSpPr>
        <p:spPr>
          <a:xfrm>
            <a:off x="1310446" y="4007052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Bindepunkt 7"/>
          <p:cNvSpPr/>
          <p:nvPr/>
        </p:nvSpPr>
        <p:spPr>
          <a:xfrm>
            <a:off x="520124" y="3789615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Bindepunkt 6"/>
          <p:cNvSpPr/>
          <p:nvPr/>
        </p:nvSpPr>
        <p:spPr>
          <a:xfrm>
            <a:off x="1310444" y="3593532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Bindepunkt 45"/>
          <p:cNvSpPr/>
          <p:nvPr/>
        </p:nvSpPr>
        <p:spPr>
          <a:xfrm>
            <a:off x="1260940" y="2995562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Bindepunkt 28"/>
          <p:cNvSpPr/>
          <p:nvPr/>
        </p:nvSpPr>
        <p:spPr>
          <a:xfrm>
            <a:off x="1310446" y="2995564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Bindepunkt 47"/>
          <p:cNvSpPr/>
          <p:nvPr/>
        </p:nvSpPr>
        <p:spPr>
          <a:xfrm>
            <a:off x="2933456" y="1216325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Bindepunkt 48"/>
          <p:cNvSpPr/>
          <p:nvPr/>
        </p:nvSpPr>
        <p:spPr>
          <a:xfrm>
            <a:off x="2441275" y="1069675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Bindepunkt 49"/>
          <p:cNvSpPr/>
          <p:nvPr/>
        </p:nvSpPr>
        <p:spPr>
          <a:xfrm>
            <a:off x="767651" y="3170289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Bindepunkt 52"/>
          <p:cNvSpPr/>
          <p:nvPr/>
        </p:nvSpPr>
        <p:spPr>
          <a:xfrm>
            <a:off x="901652" y="3082925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Bindepunkt 54"/>
          <p:cNvSpPr/>
          <p:nvPr/>
        </p:nvSpPr>
        <p:spPr>
          <a:xfrm>
            <a:off x="2583035" y="1113356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Bindepunkt 55"/>
          <p:cNvSpPr/>
          <p:nvPr/>
        </p:nvSpPr>
        <p:spPr>
          <a:xfrm>
            <a:off x="1310443" y="3876978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Bindepunkt 56"/>
          <p:cNvSpPr/>
          <p:nvPr/>
        </p:nvSpPr>
        <p:spPr>
          <a:xfrm>
            <a:off x="2391769" y="3082927"/>
            <a:ext cx="99011" cy="87363"/>
          </a:xfrm>
          <a:prstGeom prst="flowChartConnector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Bindepunkt 58"/>
          <p:cNvSpPr/>
          <p:nvPr/>
        </p:nvSpPr>
        <p:spPr>
          <a:xfrm>
            <a:off x="2391769" y="3345015"/>
            <a:ext cx="99011" cy="873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TekstSylinder 60"/>
          <p:cNvSpPr txBox="1"/>
          <p:nvPr/>
        </p:nvSpPr>
        <p:spPr>
          <a:xfrm>
            <a:off x="2553509" y="2973715"/>
            <a:ext cx="759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latin typeface="Arial"/>
                <a:cs typeface="Arial"/>
              </a:rPr>
              <a:t>Kartlagt</a:t>
            </a:r>
            <a:endParaRPr lang="nb-NO" sz="1200" b="1" dirty="0">
              <a:latin typeface="Arial"/>
              <a:cs typeface="Arial"/>
            </a:endParaRPr>
          </a:p>
        </p:txBody>
      </p:sp>
      <p:sp>
        <p:nvSpPr>
          <p:cNvPr id="65" name="TekstSylinder 64"/>
          <p:cNvSpPr txBox="1"/>
          <p:nvPr/>
        </p:nvSpPr>
        <p:spPr>
          <a:xfrm>
            <a:off x="2583036" y="3257652"/>
            <a:ext cx="841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latin typeface="Arial"/>
                <a:cs typeface="Arial"/>
              </a:rPr>
              <a:t>På lista</a:t>
            </a:r>
            <a:endParaRPr lang="nb-NO" sz="1200" b="1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682150" y="871268"/>
          <a:ext cx="5937849" cy="373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ikebent trekant 8"/>
          <p:cNvSpPr/>
          <p:nvPr/>
        </p:nvSpPr>
        <p:spPr>
          <a:xfrm rot="5400000">
            <a:off x="2073576" y="1341404"/>
            <a:ext cx="1733908" cy="2907102"/>
          </a:xfrm>
          <a:prstGeom prst="triangle">
            <a:avLst/>
          </a:prstGeom>
          <a:solidFill>
            <a:srgbClr val="235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2000" dirty="0" smtClean="0"/>
              <a:t>COWORKING SPACES</a:t>
            </a:r>
            <a:endParaRPr lang="nb-NO" sz="2000" dirty="0"/>
          </a:p>
        </p:txBody>
      </p:sp>
      <p:sp>
        <p:nvSpPr>
          <p:cNvPr id="11" name="Likebent trekant 10"/>
          <p:cNvSpPr/>
          <p:nvPr/>
        </p:nvSpPr>
        <p:spPr>
          <a:xfrm rot="7711970">
            <a:off x="2391580" y="-5722"/>
            <a:ext cx="1733908" cy="2907102"/>
          </a:xfrm>
          <a:prstGeom prst="triangle">
            <a:avLst/>
          </a:prstGeom>
          <a:solidFill>
            <a:srgbClr val="235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2000" dirty="0" smtClean="0"/>
              <a:t>NETTVERK</a:t>
            </a:r>
            <a:endParaRPr lang="nb-NO" sz="2000" dirty="0"/>
          </a:p>
        </p:txBody>
      </p:sp>
      <p:sp>
        <p:nvSpPr>
          <p:cNvPr id="12" name="Likebent trekant 11"/>
          <p:cNvSpPr/>
          <p:nvPr/>
        </p:nvSpPr>
        <p:spPr>
          <a:xfrm rot="14105860">
            <a:off x="5328366" y="-5722"/>
            <a:ext cx="1733908" cy="2907102"/>
          </a:xfrm>
          <a:prstGeom prst="triangle">
            <a:avLst/>
          </a:prstGeom>
          <a:solidFill>
            <a:srgbClr val="235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2000" dirty="0" smtClean="0"/>
              <a:t>NÆRINGS-HAGER</a:t>
            </a:r>
            <a:endParaRPr lang="nb-NO" sz="2000" dirty="0"/>
          </a:p>
        </p:txBody>
      </p:sp>
      <p:sp>
        <p:nvSpPr>
          <p:cNvPr id="13" name="Likebent trekant 12"/>
          <p:cNvSpPr/>
          <p:nvPr/>
        </p:nvSpPr>
        <p:spPr>
          <a:xfrm rot="16200000">
            <a:off x="5646949" y="1341403"/>
            <a:ext cx="1733908" cy="2907102"/>
          </a:xfrm>
          <a:prstGeom prst="triangle">
            <a:avLst/>
          </a:prstGeom>
          <a:solidFill>
            <a:srgbClr val="235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2000" dirty="0" smtClean="0"/>
              <a:t>KUNSTNER-KOLLEKTIV</a:t>
            </a:r>
            <a:endParaRPr lang="nb-NO" sz="2000" dirty="0"/>
          </a:p>
        </p:txBody>
      </p:sp>
      <p:sp>
        <p:nvSpPr>
          <p:cNvPr id="15" name="Likebent trekant 14"/>
          <p:cNvSpPr/>
          <p:nvPr/>
        </p:nvSpPr>
        <p:spPr>
          <a:xfrm rot="3188669">
            <a:off x="2421006" y="2511712"/>
            <a:ext cx="1733908" cy="2818716"/>
          </a:xfrm>
          <a:prstGeom prst="triangle">
            <a:avLst/>
          </a:prstGeom>
          <a:solidFill>
            <a:srgbClr val="235C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2000" dirty="0" smtClean="0"/>
              <a:t>BLANDING AV BRANSJER</a:t>
            </a:r>
            <a:endParaRPr lang="nb-NO" sz="2000" dirty="0"/>
          </a:p>
        </p:txBody>
      </p:sp>
      <p:sp>
        <p:nvSpPr>
          <p:cNvPr id="2" name="Eksplosjon 2 1"/>
          <p:cNvSpPr/>
          <p:nvPr/>
        </p:nvSpPr>
        <p:spPr>
          <a:xfrm>
            <a:off x="3502617" y="1534332"/>
            <a:ext cx="2588217" cy="2386739"/>
          </a:xfrm>
          <a:prstGeom prst="irregularSeal2">
            <a:avLst/>
          </a:prstGeom>
          <a:solidFill>
            <a:srgbClr val="ED82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Samlokali-seringer</a:t>
            </a:r>
            <a:r>
              <a:rPr lang="nb-NO" dirty="0" smtClean="0"/>
              <a:t> av kultur-næringer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 animBg="1"/>
      <p:bldP spid="11" grpId="0" animBg="1"/>
      <p:bldP spid="12" grpId="0" animBg="1"/>
      <p:bldP spid="13" grpId="1" animBg="1"/>
      <p:bldP spid="1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z="1400" smtClean="0">
                <a:latin typeface="Maison Neue" panose="02000000000000000000" pitchFamily="2" charset="0"/>
                <a:cs typeface="Arial"/>
              </a:rPr>
              <a:t>Kunnskapsverket                 Nasjonalt senter for kulturelle næringer</a:t>
            </a:r>
            <a:endParaRPr lang="nb-NO" dirty="0">
              <a:solidFill>
                <a:srgbClr val="D32934"/>
              </a:solidFill>
              <a:latin typeface="Maison Neue" panose="02000000000000000000" pitchFamily="2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246562" y="4885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400" dirty="0">
              <a:latin typeface="Maison Neue" panose="02000000000000000000" pitchFamily="2" charset="0"/>
              <a:cs typeface="Arial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49889" y="593506"/>
            <a:ext cx="711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>
              <a:latin typeface="Maison Neue" panose="02000000000000000000" pitchFamily="2" charset="0"/>
              <a:cs typeface="Arial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31293" y="852407"/>
            <a:ext cx="302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Arial"/>
                <a:cs typeface="Arial"/>
              </a:rPr>
              <a:t>764 foretak telt opp så langt</a:t>
            </a:r>
          </a:p>
          <a:p>
            <a:r>
              <a:rPr lang="nb-NO" sz="1400" dirty="0" smtClean="0">
                <a:latin typeface="Arial"/>
                <a:cs typeface="Arial"/>
              </a:rPr>
              <a:t>Fordelt på næringsgrupper: </a:t>
            </a:r>
            <a:endParaRPr lang="nb-NO" sz="1400" dirty="0">
              <a:latin typeface="Arial"/>
              <a:cs typeface="Arial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881616" y="638845"/>
          <a:ext cx="6019796" cy="404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48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latin typeface="Maison Neue" panose="02000000000000000000" pitchFamily="2" charset="0"/>
              </a:rPr>
              <a:t>Kunnskapsverket</a:t>
            </a:r>
            <a:r>
              <a:rPr lang="nb-NO" smtClean="0"/>
              <a:t>                 Nasjonalt senter for kulturelle næringer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31293" y="852407"/>
            <a:ext cx="3024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Arial"/>
                <a:cs typeface="Arial"/>
              </a:rPr>
              <a:t>Hvem eier samlokaliseringene?</a:t>
            </a:r>
          </a:p>
          <a:p>
            <a:r>
              <a:rPr lang="nb-NO" sz="1400" dirty="0" smtClean="0">
                <a:latin typeface="Arial"/>
                <a:cs typeface="Arial"/>
              </a:rPr>
              <a:t>Prosentvis fordeling for de enkelte samlokaliseringer (her summert) </a:t>
            </a:r>
            <a:endParaRPr lang="nb-NO" sz="1400" dirty="0">
              <a:latin typeface="Arial"/>
              <a:cs typeface="Arial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31293" y="2130014"/>
            <a:ext cx="23351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>
                <a:latin typeface="Arial"/>
                <a:cs typeface="Arial"/>
              </a:rPr>
              <a:t>«Slike steder MÅ være gründerdrevne»</a:t>
            </a:r>
          </a:p>
          <a:p>
            <a:endParaRPr lang="nb-NO" sz="1400" i="1" dirty="0">
              <a:latin typeface="Arial"/>
              <a:cs typeface="Arial"/>
            </a:endParaRPr>
          </a:p>
          <a:p>
            <a:endParaRPr lang="nb-NO" sz="1400" i="1" dirty="0">
              <a:latin typeface="Arial"/>
              <a:cs typeface="Arial"/>
            </a:endParaRPr>
          </a:p>
          <a:p>
            <a:r>
              <a:rPr lang="nb-NO" sz="1400" i="1" dirty="0" smtClean="0">
                <a:latin typeface="Arial"/>
                <a:cs typeface="Arial"/>
              </a:rPr>
              <a:t>«Slike steder MÅ legges til rette fra kommunen»</a:t>
            </a:r>
          </a:p>
          <a:p>
            <a:endParaRPr lang="nb-NO" sz="1400" i="1" dirty="0">
              <a:latin typeface="Arial"/>
              <a:cs typeface="Arial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124200" y="244950"/>
          <a:ext cx="5985898" cy="489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4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latin typeface="Maison Neue" panose="02000000000000000000" pitchFamily="2" charset="0"/>
              </a:rPr>
              <a:t>Kunnskapsverket</a:t>
            </a:r>
            <a:r>
              <a:rPr lang="nb-NO" smtClean="0"/>
              <a:t>                 Nasjonalt senter for kulturelle næringer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31294" y="852407"/>
            <a:ext cx="151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latin typeface="Arial"/>
                <a:cs typeface="Arial"/>
              </a:rPr>
              <a:t>Finansiering av drift pr i dag</a:t>
            </a:r>
            <a:endParaRPr lang="nb-NO" sz="1400" dirty="0"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9120921"/>
              </p:ext>
            </p:extLst>
          </p:nvPr>
        </p:nvGraphicFramePr>
        <p:xfrm>
          <a:off x="1669387" y="518795"/>
          <a:ext cx="65527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5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 2: </a:t>
            </a:r>
            <a:br>
              <a:rPr lang="nb-NO" dirty="0"/>
            </a:br>
            <a:r>
              <a:rPr lang="nb-NO" dirty="0" smtClean="0"/>
              <a:t>Hva er det interessant å vite mer om? 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latin typeface="Maison Neue" panose="02000000000000000000" pitchFamily="2" charset="0"/>
              </a:rPr>
              <a:t>Kunnskapsverket</a:t>
            </a:r>
            <a:r>
              <a:rPr lang="nb-NO" smtClean="0"/>
              <a:t>                 Nasjonalt senter for kulturelle næringer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4294967295"/>
          </p:nvPr>
        </p:nvSpPr>
        <p:spPr>
          <a:xfrm>
            <a:off x="371608" y="1357313"/>
            <a:ext cx="6176426" cy="1044575"/>
          </a:xfrm>
        </p:spPr>
        <p:txBody>
          <a:bodyPr/>
          <a:lstStyle/>
          <a:p>
            <a:r>
              <a:rPr lang="nb-NO" dirty="0" smtClean="0"/>
              <a:t>Hva betyr samlokalisering for den enkelte bedrifts utvikling? For verdiskaping? For nye etablering og arbeidsplasser? </a:t>
            </a:r>
          </a:p>
          <a:p>
            <a:r>
              <a:rPr lang="nb-NO" dirty="0" smtClean="0"/>
              <a:t>Hvilke synergier/samarbeidsprosjekt oppstår?</a:t>
            </a:r>
          </a:p>
          <a:p>
            <a:r>
              <a:rPr lang="nb-NO" dirty="0" smtClean="0"/>
              <a:t>Hva er forutsetningene for at  samarbeid skal utvikles?</a:t>
            </a:r>
          </a:p>
          <a:p>
            <a:r>
              <a:rPr lang="nb-NO" dirty="0" smtClean="0"/>
              <a:t>Hvilke fellesfunksjoner/infrastruktur/kompetansetilgang er viktig?</a:t>
            </a:r>
          </a:p>
          <a:p>
            <a:r>
              <a:rPr lang="nb-NO" dirty="0" smtClean="0"/>
              <a:t>Hva betyr sammensetningen av bransjer?</a:t>
            </a:r>
          </a:p>
          <a:p>
            <a:r>
              <a:rPr lang="nb-NO" dirty="0" smtClean="0"/>
              <a:t>Er det samlokaliseringen eller nettverket som er viktig?</a:t>
            </a:r>
            <a:endParaRPr lang="nb-NO" i="1" dirty="0"/>
          </a:p>
          <a:p>
            <a:r>
              <a:rPr lang="nb-NO" dirty="0" smtClean="0"/>
              <a:t>Hva betyr eierskapet? Organiseringen? Finansieringen?</a:t>
            </a:r>
          </a:p>
          <a:p>
            <a:r>
              <a:rPr lang="nb-NO" dirty="0" smtClean="0"/>
              <a:t>Hva betyr samlokaliseringen for stedsutvikling?</a:t>
            </a:r>
            <a:endParaRPr lang="nb-NO" dirty="0"/>
          </a:p>
          <a:p>
            <a:r>
              <a:rPr lang="nb-NO" dirty="0" smtClean="0"/>
              <a:t>  ?</a:t>
            </a:r>
          </a:p>
          <a:p>
            <a:r>
              <a:rPr lang="nb-NO" dirty="0" smtClean="0"/>
              <a:t>  ?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59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unnskapsverket">
      <a:dk1>
        <a:srgbClr val="D32934"/>
      </a:dk1>
      <a:lt1>
        <a:srgbClr val="FFFFFE"/>
      </a:lt1>
      <a:dk2>
        <a:srgbClr val="18423C"/>
      </a:dk2>
      <a:lt2>
        <a:srgbClr val="FFFFFE"/>
      </a:lt2>
      <a:accent1>
        <a:srgbClr val="E06821"/>
      </a:accent1>
      <a:accent2>
        <a:srgbClr val="D32934"/>
      </a:accent2>
      <a:accent3>
        <a:srgbClr val="18423C"/>
      </a:accent3>
      <a:accent4>
        <a:srgbClr val="EBE9E6"/>
      </a:accent4>
      <a:accent5>
        <a:srgbClr val="A6A7A2"/>
      </a:accent5>
      <a:accent6>
        <a:srgbClr val="999A98"/>
      </a:accent6>
      <a:hlink>
        <a:srgbClr val="999A98"/>
      </a:hlink>
      <a:folHlink>
        <a:srgbClr val="B2B3B8"/>
      </a:folHlink>
    </a:clrScheme>
    <a:fontScheme name="Kunnskapsverket 1">
      <a:majorFont>
        <a:latin typeface="Maison Neue"/>
        <a:ea typeface=""/>
        <a:cs typeface=""/>
      </a:majorFont>
      <a:minorFont>
        <a:latin typeface="Maison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3293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226</Words>
  <Application>Microsoft Office PowerPoint</Application>
  <PresentationFormat>Skjermfremvisning (16:9)</PresentationFormat>
  <Paragraphs>82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Bedre sammen? En studie av ”kulturnæringssamlokaliseringer”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Fase 2:  Hva er det interessant å vite mer om? </vt:lpstr>
    </vt:vector>
  </TitlesOfParts>
  <Company>Pindrop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Rune Glad</dc:creator>
  <cp:lastModifiedBy>Windy Moe</cp:lastModifiedBy>
  <cp:revision>147</cp:revision>
  <dcterms:created xsi:type="dcterms:W3CDTF">2015-02-04T09:29:40Z</dcterms:created>
  <dcterms:modified xsi:type="dcterms:W3CDTF">2016-09-20T11:11:11Z</dcterms:modified>
</cp:coreProperties>
</file>