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</p:sldMasterIdLst>
  <p:notesMasterIdLst>
    <p:notesMasterId r:id="rId22"/>
  </p:notesMasterIdLst>
  <p:sldIdLst>
    <p:sldId id="256" r:id="rId6"/>
    <p:sldId id="257" r:id="rId7"/>
    <p:sldId id="274" r:id="rId8"/>
    <p:sldId id="260" r:id="rId9"/>
    <p:sldId id="271" r:id="rId10"/>
    <p:sldId id="272" r:id="rId11"/>
    <p:sldId id="262" r:id="rId12"/>
    <p:sldId id="273" r:id="rId13"/>
    <p:sldId id="263" r:id="rId14"/>
    <p:sldId id="264" r:id="rId15"/>
    <p:sldId id="265" r:id="rId16"/>
    <p:sldId id="270" r:id="rId17"/>
    <p:sldId id="266" r:id="rId18"/>
    <p:sldId id="268" r:id="rId19"/>
    <p:sldId id="267" r:id="rId20"/>
    <p:sldId id="269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31" autoAdjust="0"/>
  </p:normalViewPr>
  <p:slideViewPr>
    <p:cSldViewPr>
      <p:cViewPr varScale="1">
        <p:scale>
          <a:sx n="60" d="100"/>
          <a:sy n="60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5420518087413"/>
          <c:y val="2.8189910979228485E-2"/>
          <c:w val="0.70301243005001735"/>
          <c:h val="0.73842428655955583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Utlån %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800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moh-C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moh-C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'Ark1'!$A$2:$A$8</c:f>
              <c:strCache>
                <c:ptCount val="7"/>
                <c:pt idx="0">
                  <c:v>PM morbank</c:v>
                </c:pt>
                <c:pt idx="1">
                  <c:v>TSBB</c:v>
                </c:pt>
                <c:pt idx="2">
                  <c:v>EBK</c:v>
                </c:pt>
                <c:pt idx="3">
                  <c:v>Eiendom</c:v>
                </c:pt>
                <c:pt idx="4">
                  <c:v>Andre</c:v>
                </c:pt>
                <c:pt idx="5">
                  <c:v>Landbruk</c:v>
                </c:pt>
                <c:pt idx="6">
                  <c:v>Bygg og anlegg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0.46457201082740818</c:v>
                </c:pt>
                <c:pt idx="1">
                  <c:v>0.1846145062942687</c:v>
                </c:pt>
                <c:pt idx="2">
                  <c:v>0.11120091891482663</c:v>
                </c:pt>
                <c:pt idx="3">
                  <c:v>0.10035729888188769</c:v>
                </c:pt>
                <c:pt idx="4">
                  <c:v>0.06</c:v>
                </c:pt>
                <c:pt idx="5">
                  <c:v>4.3349270167660998E-2</c:v>
                </c:pt>
                <c:pt idx="6">
                  <c:v>3.9630218695274985E-2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3.2907443173377433E-4"/>
          <c:y val="0.81829684584224649"/>
          <c:w val="0.97732927252018031"/>
          <c:h val="0.16188482220069311"/>
        </c:manualLayout>
      </c:layout>
      <c:overlay val="1"/>
      <c:txPr>
        <a:bodyPr/>
        <a:lstStyle/>
        <a:p>
          <a:pPr>
            <a:defRPr sz="1200"/>
          </a:pPr>
          <a:endParaRPr lang="moh-C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moh-C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5420518087413"/>
          <c:y val="2.8189910979228485E-2"/>
          <c:w val="0.70301243005001735"/>
          <c:h val="0.73842428655955583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Utlån %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moh-C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'Ark1'!$A$2:$A$8</c:f>
              <c:strCache>
                <c:ptCount val="7"/>
                <c:pt idx="0">
                  <c:v>Toten</c:v>
                </c:pt>
                <c:pt idx="1">
                  <c:v>Gjøvik</c:v>
                </c:pt>
                <c:pt idx="2">
                  <c:v>Romerike</c:v>
                </c:pt>
                <c:pt idx="3">
                  <c:v>Hedmark</c:v>
                </c:pt>
                <c:pt idx="4">
                  <c:v>Lillehammer</c:v>
                </c:pt>
                <c:pt idx="5">
                  <c:v>Oslo og Akershus</c:v>
                </c:pt>
                <c:pt idx="6">
                  <c:v>Øvrig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0.36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0.01</c:v>
                </c:pt>
                <c:pt idx="5">
                  <c:v>0.15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7.2718516317535786E-2"/>
          <c:y val="0.82323972509216692"/>
          <c:w val="0.92728148368246421"/>
          <c:h val="0.15694194295077277"/>
        </c:manualLayout>
      </c:layout>
      <c:overlay val="1"/>
      <c:txPr>
        <a:bodyPr/>
        <a:lstStyle/>
        <a:p>
          <a:pPr>
            <a:defRPr sz="1200"/>
          </a:pPr>
          <a:endParaRPr lang="moh-C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moh-C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8363B-786C-48F8-B8BC-0B80109FEDA5}" type="datetimeFigureOut">
              <a:rPr lang="nb-NO" smtClean="0"/>
              <a:t>18.11.2015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3FC49-3823-4500-B796-1973EB5A4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18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nb-NO" dirty="0" smtClean="0"/>
              <a:t>Stor nok</a:t>
            </a:r>
          </a:p>
          <a:p>
            <a:pPr marL="171450" indent="-171450">
              <a:buFont typeface="Arial" charset="0"/>
              <a:buChar char="•"/>
            </a:pPr>
            <a:r>
              <a:rPr lang="nb-NO" dirty="0" smtClean="0"/>
              <a:t>Ingen fusjoner</a:t>
            </a:r>
          </a:p>
          <a:p>
            <a:pPr marL="171450" indent="-171450">
              <a:buFont typeface="Arial" charset="0"/>
              <a:buChar char="•"/>
            </a:pPr>
            <a:r>
              <a:rPr lang="nb-NO" dirty="0" smtClean="0"/>
              <a:t>Eget</a:t>
            </a:r>
            <a:r>
              <a:rPr lang="nb-NO" baseline="0" dirty="0" smtClean="0"/>
              <a:t> boligkredittselskap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76D4-54DE-495D-991F-5D8199D560C9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85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FC49-3823-4500-B796-1973EB5A447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940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FC49-3823-4500-B796-1973EB5A4472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940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FC49-3823-4500-B796-1973EB5A447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940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FC49-3823-4500-B796-1973EB5A4472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94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000" baseline="0" dirty="0" smtClean="0"/>
              <a:t>D</a:t>
            </a:r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er en «iboende» interessekonflikt mellom innskytere og låntakere</a:t>
            </a:r>
          </a:p>
          <a:p>
            <a:endParaRPr lang="nb-NO" sz="1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Innskytere søker et kortsiktig, likvid og sikkert plasseringsalternativ</a:t>
            </a:r>
          </a:p>
          <a:p>
            <a:endParaRPr lang="nb-NO" sz="1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 smtClean="0">
                <a:solidFill>
                  <a:srgbClr val="0087B5"/>
                </a:solidFill>
                <a:latin typeface="Trebuchet MS"/>
                <a:cs typeface="Trebuchet MS"/>
              </a:rPr>
              <a:t> 	</a:t>
            </a:r>
            <a:r>
              <a:rPr lang="nb-NO" sz="1000" i="0" dirty="0" smtClean="0">
                <a:solidFill>
                  <a:srgbClr val="0087B5"/>
                </a:solidFill>
                <a:latin typeface="Trebuchet MS"/>
                <a:cs typeface="Trebuchet MS"/>
              </a:rPr>
              <a:t>Låntaker søker finansiering til et langsiktig, ikke likvid og usikkert prosjekt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i="0" dirty="0" smtClean="0">
              <a:solidFill>
                <a:srgbClr val="0087B5"/>
              </a:solidFill>
              <a:latin typeface="Trebuchet MS"/>
              <a:cs typeface="Trebuchet M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i="0" dirty="0" smtClean="0">
              <a:solidFill>
                <a:srgbClr val="0087B5"/>
              </a:solidFill>
              <a:latin typeface="Trebuchet MS"/>
              <a:cs typeface="Trebuchet M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dirty="0" smtClean="0">
                <a:solidFill>
                  <a:srgbClr val="0087B5"/>
                </a:solidFill>
                <a:latin typeface="Trebuchet MS"/>
                <a:cs typeface="Trebuchet MS"/>
              </a:rPr>
              <a:t>Bankenes samfunnsmessige</a:t>
            </a:r>
            <a:r>
              <a:rPr lang="nb-NO" sz="1000" i="0" baseline="0" dirty="0" smtClean="0">
                <a:solidFill>
                  <a:srgbClr val="0087B5"/>
                </a:solidFill>
                <a:latin typeface="Trebuchet MS"/>
                <a:cs typeface="Trebuchet MS"/>
              </a:rPr>
              <a:t> rolle er å stå i mellom disse to gruppene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i="0" baseline="0" dirty="0" smtClean="0">
              <a:solidFill>
                <a:srgbClr val="0087B5"/>
              </a:solidFill>
              <a:latin typeface="Trebuchet MS"/>
              <a:cs typeface="Trebuchet M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baseline="0" dirty="0" smtClean="0">
                <a:solidFill>
                  <a:srgbClr val="0087B5"/>
                </a:solidFill>
                <a:latin typeface="Trebuchet MS"/>
                <a:cs typeface="Trebuchet MS"/>
              </a:rPr>
              <a:t>	Det er svært sjelden at innskytere og låntakere finner hverandre på egenhånd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i="0" baseline="0" dirty="0" smtClean="0">
              <a:solidFill>
                <a:srgbClr val="0087B5"/>
              </a:solidFill>
              <a:latin typeface="Trebuchet MS"/>
              <a:cs typeface="Trebuchet M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baseline="0" dirty="0" smtClean="0">
                <a:solidFill>
                  <a:srgbClr val="0087B5"/>
                </a:solidFill>
                <a:latin typeface="Trebuchet MS"/>
                <a:cs typeface="Trebuchet MS"/>
              </a:rPr>
              <a:t>Et tilleggsmoment er jo også at bankene tilbyr garanti på innskudd inntil 2 </a:t>
            </a:r>
            <a:r>
              <a:rPr lang="nb-NO" sz="1000" i="0" baseline="0" dirty="0" err="1" smtClean="0">
                <a:solidFill>
                  <a:srgbClr val="0087B5"/>
                </a:solidFill>
                <a:latin typeface="Trebuchet MS"/>
                <a:cs typeface="Trebuchet MS"/>
              </a:rPr>
              <a:t>mill</a:t>
            </a:r>
            <a:r>
              <a:rPr lang="nb-NO" sz="1000" i="0" baseline="0" dirty="0" smtClean="0">
                <a:solidFill>
                  <a:srgbClr val="0087B5"/>
                </a:solidFill>
                <a:latin typeface="Trebuchet MS"/>
                <a:cs typeface="Trebuchet MS"/>
              </a:rPr>
              <a:t> kroner gjennom innskuddsgarantiordningen.</a:t>
            </a:r>
            <a:endParaRPr lang="nb-NO" sz="1000" i="0" dirty="0" smtClean="0">
              <a:solidFill>
                <a:srgbClr val="0087B5"/>
              </a:solidFill>
              <a:latin typeface="Trebuchet MS"/>
              <a:cs typeface="Trebuchet MS"/>
            </a:endParaRPr>
          </a:p>
          <a:p>
            <a:endParaRPr lang="nb-NO" sz="11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1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Dette gir banken en rekke risikoområder som det er stor fokus på. Kredittrisikoen løses med å ha nok egenkapital til å tåle en rekke tap på samme tid. Løpetidsrisikoen løses ved å ha tilfredsstillende finansiering og en stor portefølje av likvide midler.</a:t>
            </a:r>
          </a:p>
          <a:p>
            <a:endParaRPr lang="nb-NO" sz="11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Banken skal ikke være en risikotaker på linje med egenkapitalinvestorene – misforstås ofte</a:t>
            </a:r>
          </a:p>
          <a:p>
            <a:endParaRPr lang="nb-NO" sz="11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FC49-3823-4500-B796-1973EB5A447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94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nb-NO" baseline="0" dirty="0" smtClean="0"/>
              <a:t>Mye riktig i oppfatningene om totninger. (Ikke nødvendigvis negativt når man skal drive bank)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b-NO" baseline="0" dirty="0" smtClean="0"/>
              <a:t>Stor offentlig sektor (</a:t>
            </a:r>
            <a:r>
              <a:rPr lang="nb-NO" baseline="0" dirty="0" err="1" smtClean="0"/>
              <a:t>Ca</a:t>
            </a:r>
            <a:r>
              <a:rPr lang="nb-NO" baseline="0" dirty="0" smtClean="0"/>
              <a:t> 16 % av sysselsettingen)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b-NO" baseline="0" dirty="0" smtClean="0"/>
              <a:t>Har en eksponering mot Oslo, Eidsvoll, Hamar – aksen. Som sett fra Toten er et vekstområde. Avkasting og risiko.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b-NO" baseline="0" dirty="0" smtClean="0"/>
              <a:t>I København og Paris tok det </a:t>
            </a:r>
            <a:r>
              <a:rPr lang="nb-NO" baseline="0" dirty="0" err="1" smtClean="0"/>
              <a:t>ca</a:t>
            </a:r>
            <a:r>
              <a:rPr lang="nb-NO" baseline="0" dirty="0" smtClean="0"/>
              <a:t> 20 år før området rundt hovedflyplass tok igjen hovedstaden, etter det kom veksten i området rundt flyplassen. Gardermoen åpnet for 16 år siden.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b-NO" baseline="0" dirty="0" smtClean="0"/>
              <a:t>1000 nye passasjerer på Gardermoen gir 2 nye arbeidsplasser i flyplassområdet.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76D4-54DE-495D-991F-5D8199D560C9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9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FC49-3823-4500-B796-1973EB5A447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00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aseline="0" dirty="0" smtClean="0"/>
              <a:t>En like viktig rolle bankene har er betalingsformidling</a:t>
            </a:r>
          </a:p>
          <a:p>
            <a:endParaRPr lang="nb-NO" sz="1200" baseline="0" dirty="0" smtClean="0"/>
          </a:p>
          <a:p>
            <a:r>
              <a:rPr lang="nb-NO" sz="1200" baseline="0" dirty="0" smtClean="0"/>
              <a:t>	Her har Norge vært svært langt fremme i en lang periode</a:t>
            </a:r>
          </a:p>
          <a:p>
            <a:endParaRPr lang="nb-NO" sz="1200" baseline="0" dirty="0" smtClean="0"/>
          </a:p>
          <a:p>
            <a:r>
              <a:rPr lang="nb-NO" sz="1200" baseline="0" dirty="0" smtClean="0"/>
              <a:t>	Årsaken er godt samarbeid mellom bankene for et harmonisert betalingssystem</a:t>
            </a:r>
          </a:p>
          <a:p>
            <a:endParaRPr lang="nb-NO" sz="1200" baseline="0" dirty="0" smtClean="0"/>
          </a:p>
          <a:p>
            <a:r>
              <a:rPr lang="nb-NO" sz="1200" baseline="0" dirty="0" smtClean="0"/>
              <a:t>	Kostnadene er relativt lave og bankene tar seg lite betalt for denne type virksomhet</a:t>
            </a:r>
          </a:p>
          <a:p>
            <a:endParaRPr lang="nb-NO" sz="1200" baseline="0" dirty="0" smtClean="0"/>
          </a:p>
          <a:p>
            <a:r>
              <a:rPr lang="nb-NO" sz="1200" baseline="0" dirty="0" smtClean="0"/>
              <a:t>	Fra Norges Bank har det kommet signaler om at banker tar for lite betalt for slike tjenester</a:t>
            </a:r>
          </a:p>
          <a:p>
            <a:endParaRPr lang="nb-NO" sz="1200" baseline="0" dirty="0" smtClean="0"/>
          </a:p>
          <a:p>
            <a:r>
              <a:rPr lang="nb-NO" sz="1200" baseline="0" dirty="0" smtClean="0"/>
              <a:t>	Lave priser på betalingsformidling brukes ofte som en del av konkurransen om lån og innskudd</a:t>
            </a:r>
          </a:p>
          <a:p>
            <a:endParaRPr lang="nb-NO" sz="1200" baseline="0" dirty="0" smtClean="0"/>
          </a:p>
          <a:p>
            <a:r>
              <a:rPr lang="nb-NO" sz="1200" baseline="0" dirty="0" smtClean="0"/>
              <a:t>	Vi blir utfordret av andre aktører på dette området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FC49-3823-4500-B796-1973EB5A447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92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nb-NO" dirty="0" smtClean="0"/>
              <a:t>Stor nok</a:t>
            </a:r>
          </a:p>
          <a:p>
            <a:pPr marL="171450" indent="-171450">
              <a:buFont typeface="Arial" charset="0"/>
              <a:buChar char="•"/>
            </a:pPr>
            <a:r>
              <a:rPr lang="nb-NO" dirty="0" smtClean="0"/>
              <a:t>Ingen fusjoner</a:t>
            </a:r>
          </a:p>
          <a:p>
            <a:pPr marL="171450" indent="-171450">
              <a:buFont typeface="Arial" charset="0"/>
              <a:buChar char="•"/>
            </a:pPr>
            <a:r>
              <a:rPr lang="nb-NO" dirty="0" smtClean="0"/>
              <a:t>Eget</a:t>
            </a:r>
            <a:r>
              <a:rPr lang="nb-NO" baseline="0" dirty="0" smtClean="0"/>
              <a:t> boligkredittselskap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76D4-54DE-495D-991F-5D8199D560C9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85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FC49-3823-4500-B796-1973EB5A447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94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FC49-3823-4500-B796-1973EB5A447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940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FC49-3823-4500-B796-1973EB5A447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94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idx="1"/>
          </p:nvPr>
        </p:nvSpPr>
        <p:spPr>
          <a:xfrm>
            <a:off x="454818" y="1257424"/>
            <a:ext cx="8229600" cy="348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39573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620688"/>
            <a:ext cx="7772400" cy="93853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Eika Medium" pitchFamily="50" charset="0"/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700808"/>
            <a:ext cx="7776864" cy="40324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Her kommer brødteksten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829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98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Tekst i kolonne 1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Tekst i kolonne 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76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start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05" y="1713"/>
            <a:ext cx="9144000" cy="68545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27357" y="243559"/>
            <a:ext cx="7772400" cy="936000"/>
          </a:xfrm>
        </p:spPr>
        <p:txBody>
          <a:bodyPr>
            <a:normAutofit/>
          </a:bodyPr>
          <a:lstStyle>
            <a:lvl1pPr>
              <a:defRPr sz="3600">
                <a:ln>
                  <a:noFill/>
                </a:ln>
                <a:solidFill>
                  <a:srgbClr val="968F8B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27357" y="1179559"/>
            <a:ext cx="7772400" cy="47077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968F8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9997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18CBB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3186" y="1600200"/>
            <a:ext cx="8093614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2281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96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3000" y="1371600"/>
            <a:ext cx="7620000" cy="762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143000" y="2349500"/>
            <a:ext cx="3695700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4991100" y="2349500"/>
            <a:ext cx="3695700" cy="360045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>
            <a:lvl2pPr lvl="1">
              <a:defRPr/>
            </a:lvl2pPr>
          </a:lstStyle>
          <a:p>
            <a:pPr lvl="1"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nb-NO">
                <a:solidFill>
                  <a:prstClr val="black"/>
                </a:solidFill>
              </a:rPr>
              <a:t>Hvorfor har ikke "gullkortet" til finansministeren gitt lavere renter til næringslivet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4B09CD83-FF54-4321-B72B-1FA98C7D88C0}" type="slidenum">
              <a:rPr lang="nn-NO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8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3000" y="1371600"/>
            <a:ext cx="7620000" cy="762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1143000" y="2349500"/>
            <a:ext cx="7543800" cy="360045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>
            <a:lvl2pPr lvl="1">
              <a:defRPr/>
            </a:lvl2pPr>
          </a:lstStyle>
          <a:p>
            <a:pPr lvl="1"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nb-NO">
                <a:solidFill>
                  <a:prstClr val="black"/>
                </a:solidFill>
              </a:rPr>
              <a:t>Hvorfor har ikke "gullkortet" til finansministeren gitt lavere renter til næringslivet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AD0C6A1E-B63D-428D-A375-DA7F93068635}" type="slidenum">
              <a:rPr lang="nn-NO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4818" y="1257424"/>
            <a:ext cx="8229600" cy="348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6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Eika Medium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bg1">
              <a:lumMod val="50000"/>
            </a:schemeClr>
          </a:solidFill>
          <a:latin typeface="Lucida Sans" panose="020B0602030504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hov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0790" y="274638"/>
            <a:ext cx="80860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0790" y="1600201"/>
            <a:ext cx="8086009" cy="4149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5372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18CBB"/>
          </a:solidFill>
          <a:latin typeface="Eika-Medium"/>
          <a:ea typeface="+mj-ea"/>
          <a:cs typeface="Eika-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Lucida Sans"/>
          <a:ea typeface="+mn-ea"/>
          <a:cs typeface="Lucid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Lucida Sans"/>
          <a:ea typeface="+mn-ea"/>
          <a:cs typeface="Lucid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Lucida Sans"/>
          <a:ea typeface="+mn-ea"/>
          <a:cs typeface="Lucid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Lucida Sans"/>
          <a:ea typeface="+mn-ea"/>
          <a:cs typeface="Lucid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Lucida Sans"/>
          <a:ea typeface="+mn-ea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Bankdrift på Toten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Rolf Endre Delingsrud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26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251520" y="2132857"/>
            <a:ext cx="8784976" cy="3096344"/>
          </a:xfrm>
          <a:prstGeom prst="rect">
            <a:avLst/>
          </a:prstGeom>
        </p:spPr>
        <p:txBody>
          <a:bodyPr/>
          <a:lstStyle/>
          <a:p>
            <a:pPr lvl="1" defTabSz="457200"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Sponsorvirksomhet og gaver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F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ørste </a:t>
            </a:r>
            <a:r>
              <a:rPr lang="nb-NO" sz="1400" dirty="0">
                <a:latin typeface="Lucida Sans" panose="020B0602040502020204" pitchFamily="34" charset="0"/>
                <a:cs typeface="Trebuchet MS"/>
              </a:rPr>
              <a:t>sponsoravtale i 1979, og den løper ennå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Til sammen har vi 100 sponsoravtaler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Nær 10 </a:t>
            </a:r>
            <a:r>
              <a:rPr lang="nb-NO" sz="1400" dirty="0">
                <a:latin typeface="Lucida Sans" panose="020B0602040502020204" pitchFamily="34" charset="0"/>
                <a:cs typeface="Trebuchet MS"/>
              </a:rPr>
              <a:t>millioner kroner til det mangfoldige idretts- og kulturlivet i distriktet</a:t>
            </a: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endParaRPr lang="nb-NO" sz="1400" dirty="0" smtClean="0">
              <a:latin typeface="Lucida Sans" panose="020B0602040502020204" pitchFamily="34" charset="0"/>
              <a:cs typeface="Trebuchet MS"/>
            </a:endParaRPr>
          </a:p>
          <a:p>
            <a:pPr lvl="1" defTabSz="457200"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Lokal tilknytning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Alle funksjoner på Toten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err="1" smtClean="0">
                <a:latin typeface="Lucida Sans" panose="020B0602040502020204" pitchFamily="34" charset="0"/>
                <a:cs typeface="Trebuchet MS"/>
              </a:rPr>
              <a:t>Mjøsområdet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 som primærmarked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Særegenhet</a:t>
            </a:r>
            <a:br>
              <a:rPr lang="nb-NO" dirty="0" smtClean="0"/>
            </a:br>
            <a:r>
              <a:rPr lang="nb-NO" sz="3100" dirty="0"/>
              <a:t>	</a:t>
            </a:r>
            <a:r>
              <a:rPr lang="nb-NO" sz="3100" dirty="0" smtClean="0"/>
              <a:t>- forts.</a:t>
            </a:r>
            <a:endParaRPr lang="nb-NO" sz="3100" dirty="0"/>
          </a:p>
        </p:txBody>
      </p:sp>
    </p:spTree>
    <p:extLst>
      <p:ext uri="{BB962C8B-B14F-4D97-AF65-F5344CB8AC3E}">
        <p14:creationId xmlns:p14="http://schemas.microsoft.com/office/powerpoint/2010/main" val="3941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251520" y="1700807"/>
            <a:ext cx="8892480" cy="4320481"/>
          </a:xfrm>
          <a:prstGeom prst="rect">
            <a:avLst/>
          </a:prstGeom>
        </p:spPr>
        <p:txBody>
          <a:bodyPr/>
          <a:lstStyle/>
          <a:p>
            <a:pPr lvl="1" defTabSz="457200">
              <a:lnSpc>
                <a:spcPct val="150000"/>
              </a:lnSpc>
              <a:spcBef>
                <a:spcPct val="0"/>
              </a:spcBef>
              <a:defRPr/>
            </a:pPr>
            <a:r>
              <a:rPr lang="nb-NO" sz="1400" b="1" dirty="0" smtClean="0">
                <a:latin typeface="Lucida Sans" panose="020B0602040502020204" pitchFamily="34" charset="0"/>
                <a:cs typeface="Trebuchet MS"/>
              </a:rPr>
              <a:t>Lokalt næringsliv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 Fokus på tilstand og utvikling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 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Noen bransjer får mer oppmerksomhet</a:t>
            </a:r>
          </a:p>
          <a:p>
            <a:pPr lvl="3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 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Lokal </a:t>
            </a:r>
            <a:r>
              <a:rPr lang="nb-NO" sz="1400" dirty="0">
                <a:latin typeface="Lucida Sans" panose="020B0602040502020204" pitchFamily="34" charset="0"/>
                <a:cs typeface="Trebuchet MS"/>
              </a:rPr>
              <a:t>eiendomsutvikling</a:t>
            </a:r>
          </a:p>
          <a:p>
            <a:pPr lvl="3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 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Etablerte </a:t>
            </a:r>
            <a:r>
              <a:rPr lang="nb-NO" sz="1400" dirty="0">
                <a:latin typeface="Lucida Sans" panose="020B0602040502020204" pitchFamily="34" charset="0"/>
                <a:cs typeface="Trebuchet MS"/>
              </a:rPr>
              <a:t>bedrifter og knoppskyting inn mot industriparken på Raufoss (</a:t>
            </a:r>
            <a:r>
              <a:rPr lang="nb-NO" sz="1400" dirty="0" err="1">
                <a:latin typeface="Lucida Sans" panose="020B0602040502020204" pitchFamily="34" charset="0"/>
                <a:cs typeface="Trebuchet MS"/>
              </a:rPr>
              <a:t>TotAl</a:t>
            </a:r>
            <a:r>
              <a:rPr lang="nb-NO" sz="1400" dirty="0">
                <a:latin typeface="Lucida Sans" panose="020B0602040502020204" pitchFamily="34" charset="0"/>
                <a:cs typeface="Trebuchet MS"/>
              </a:rPr>
              <a:t>)</a:t>
            </a:r>
          </a:p>
          <a:p>
            <a:pPr lvl="3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 Landbruk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nb-NO" sz="1400" dirty="0" smtClean="0">
              <a:latin typeface="Lucida Sans" panose="020B0602040502020204" pitchFamily="34" charset="0"/>
              <a:cs typeface="Trebuchet MS"/>
            </a:endParaRPr>
          </a:p>
          <a:p>
            <a:pPr lvl="1" defTabSz="457200">
              <a:lnSpc>
                <a:spcPct val="150000"/>
              </a:lnSpc>
              <a:spcBef>
                <a:spcPct val="0"/>
              </a:spcBef>
              <a:defRPr/>
            </a:pPr>
            <a:r>
              <a:rPr lang="nb-NO" sz="1400" b="1" dirty="0" smtClean="0">
                <a:latin typeface="Lucida Sans" panose="020B0602040502020204" pitchFamily="34" charset="0"/>
                <a:cs typeface="Trebuchet MS"/>
              </a:rPr>
              <a:t>Boligmarkedet rundt </a:t>
            </a:r>
            <a:r>
              <a:rPr lang="nb-NO" sz="1400" b="1" dirty="0">
                <a:latin typeface="Lucida Sans" panose="020B0602040502020204" pitchFamily="34" charset="0"/>
                <a:cs typeface="Trebuchet MS"/>
              </a:rPr>
              <a:t>M</a:t>
            </a:r>
            <a:r>
              <a:rPr lang="nb-NO" sz="1400" b="1" dirty="0" smtClean="0">
                <a:latin typeface="Lucida Sans" panose="020B0602040502020204" pitchFamily="34" charset="0"/>
                <a:cs typeface="Trebuchet MS"/>
              </a:rPr>
              <a:t>jøsa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Kikke på pantet ut av bilvinduet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nb-NO" sz="1400" dirty="0">
              <a:latin typeface="Lucida Sans" panose="020B0602040502020204" pitchFamily="34" charset="0"/>
              <a:cs typeface="Trebuchet MS"/>
            </a:endParaRPr>
          </a:p>
          <a:p>
            <a:pPr lvl="1" defTabSz="457200">
              <a:lnSpc>
                <a:spcPct val="150000"/>
              </a:lnSpc>
              <a:spcBef>
                <a:spcPct val="0"/>
              </a:spcBef>
              <a:defRPr/>
            </a:pPr>
            <a:r>
              <a:rPr lang="nb-NO" sz="1400" b="1" dirty="0" smtClean="0">
                <a:latin typeface="Lucida Sans" panose="020B0602040502020204" pitchFamily="34" charset="0"/>
                <a:cs typeface="Trebuchet MS"/>
              </a:rPr>
              <a:t>Personlig kjennskap til privatkunder og næringslivsledere</a:t>
            </a:r>
            <a:endParaRPr lang="nb-NO" sz="1400" b="1" dirty="0">
              <a:latin typeface="Lucida Sans" panose="020B0602040502020204" pitchFamily="34" charset="0"/>
              <a:cs typeface="Trebuchet MS"/>
            </a:endParaRP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Mange kanaler å få informasjon fra</a:t>
            </a:r>
            <a:endParaRPr lang="nb-NO" sz="1400" dirty="0">
              <a:latin typeface="Lucida Sans" panose="020B0602040502020204" pitchFamily="34" charset="0"/>
              <a:cs typeface="Trebuchet MS"/>
            </a:endParaRP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nb-NO" sz="1400" dirty="0" smtClean="0">
              <a:latin typeface="Lucida Sans" panose="020B0602040502020204" pitchFamily="34" charset="0"/>
              <a:cs typeface="Trebuchet M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Dyktig på det man fokuserer på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9948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8458200" cy="93853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Lokalbanker bidrar til bedret tilgang på kreditt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8136904" cy="4248472"/>
          </a:xfrm>
        </p:spPr>
        <p:txBody>
          <a:bodyPr>
            <a:normAutofit/>
          </a:bodyPr>
          <a:lstStyle/>
          <a:p>
            <a:r>
              <a:rPr lang="nb-NO" dirty="0" smtClean="0"/>
              <a:t>Endring i sannsynligheten for å få lånefinansiering ved å bruke lokal sparebank</a:t>
            </a:r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 (Kilde: </a:t>
            </a:r>
            <a:r>
              <a:rPr lang="nb-NO" dirty="0" err="1" smtClean="0"/>
              <a:t>Menon</a:t>
            </a:r>
            <a:r>
              <a:rPr lang="nb-NO" dirty="0" smtClean="0"/>
              <a:t> Analyse)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31666" r="29799"/>
          <a:stretch/>
        </p:blipFill>
        <p:spPr bwMode="auto">
          <a:xfrm>
            <a:off x="1555844" y="2564904"/>
            <a:ext cx="5536435" cy="280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251520" y="1706119"/>
            <a:ext cx="8784976" cy="4315169"/>
          </a:xfrm>
          <a:prstGeom prst="rect">
            <a:avLst/>
          </a:prstGeom>
        </p:spPr>
        <p:txBody>
          <a:bodyPr/>
          <a:lstStyle/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Et par gode tiår som både låntaker og långiver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 Rentenivået har falt til et svært lavt nivå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 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De fleste </a:t>
            </a:r>
            <a:r>
              <a:rPr lang="nb-NO" sz="1400" dirty="0" err="1" smtClean="0">
                <a:latin typeface="Lucida Sans" panose="020B0602040502020204" pitchFamily="34" charset="0"/>
                <a:cs typeface="Trebuchet MS"/>
              </a:rPr>
              <a:t>aktivapriser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 har tendert opp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 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Lave tap på utlån </a:t>
            </a: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endParaRPr lang="nb-NO" sz="1400" dirty="0" smtClean="0">
              <a:latin typeface="Lucida Sans" panose="020B0602040502020204" pitchFamily="34" charset="0"/>
              <a:cs typeface="Trebuchet MS"/>
            </a:endParaRP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Sterk konkurranse 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Vilje til økt kredit både hos långiver og låntaker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Vekst har / er fortsatt både ønsket og nødvendig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Ingen naturlig brems i systemet – Regulatoriske myndigheter har tatt grep</a:t>
            </a:r>
            <a:endParaRPr lang="nb-NO" sz="1400" dirty="0">
              <a:latin typeface="Lucida Sans" panose="020B0602040502020204" pitchFamily="34" charset="0"/>
              <a:cs typeface="Trebuchet M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Status i kredittmarkedet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29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251520" y="1706119"/>
            <a:ext cx="8784976" cy="4315169"/>
          </a:xfrm>
          <a:prstGeom prst="rect">
            <a:avLst/>
          </a:prstGeom>
        </p:spPr>
        <p:txBody>
          <a:bodyPr/>
          <a:lstStyle/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Kontantstrømmen er 1. linjeforsvaret</a:t>
            </a:r>
          </a:p>
          <a:p>
            <a:pPr lvl="2" defTabSz="457200">
              <a:lnSpc>
                <a:spcPct val="20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 Fokus på driften</a:t>
            </a: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Pantet </a:t>
            </a:r>
            <a:r>
              <a:rPr lang="nb-NO" dirty="0">
                <a:latin typeface="Lucida Sans" panose="020B0602040502020204" pitchFamily="34" charset="0"/>
                <a:cs typeface="Trebuchet MS"/>
              </a:rPr>
              <a:t>er vårt 2. linjeforsvar</a:t>
            </a:r>
          </a:p>
          <a:p>
            <a:pPr marL="1077913" lvl="2" indent="-163513" defTabSz="4572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Kostbart å realisere</a:t>
            </a: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Men … </a:t>
            </a:r>
          </a:p>
          <a:p>
            <a:pPr marL="1076325" lvl="2" indent="-176213" defTabSz="4572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077913" algn="l"/>
              </a:tabLst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Mye ledig pant og høye </a:t>
            </a:r>
            <a:r>
              <a:rPr lang="nb-NO" sz="1400" dirty="0" err="1" smtClean="0">
                <a:latin typeface="Lucida Sans" panose="020B0602040502020204" pitchFamily="34" charset="0"/>
                <a:cs typeface="Trebuchet MS"/>
              </a:rPr>
              <a:t>formuepriser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 kan i praksis ha gitt høyere belåning en periode</a:t>
            </a:r>
            <a:endParaRPr lang="nb-NO" sz="1400" dirty="0">
              <a:latin typeface="Lucida Sans" panose="020B0602040502020204" pitchFamily="34" charset="0"/>
              <a:cs typeface="Trebuchet M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Hovedprinsippene i kredittgivingen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7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251520" y="1706119"/>
            <a:ext cx="8784976" cy="4315169"/>
          </a:xfrm>
          <a:prstGeom prst="rect">
            <a:avLst/>
          </a:prstGeom>
        </p:spPr>
        <p:txBody>
          <a:bodyPr/>
          <a:lstStyle/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Norsk og internasjonal økonomi i en brytningsfase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 Kina, Gresk statsgjeld, oljepris og sanksjoner mot Russland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 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Svært svake markeder i norsk oljeleverandørindustri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 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Trolig lav vekst og økt usikkerhet fremover</a:t>
            </a: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Forsterket </a:t>
            </a:r>
            <a:r>
              <a:rPr lang="nb-NO" dirty="0">
                <a:latin typeface="Lucida Sans" panose="020B0602040502020204" pitchFamily="34" charset="0"/>
                <a:cs typeface="Trebuchet MS"/>
              </a:rPr>
              <a:t>konkurranse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Spis eller bli spist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Ulike forutsetninger og rammevilkår – noen vil alltid være klar for å øke utlånene</a:t>
            </a: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Regulatoriske myndigheter en moderator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Økte krav til egenkapital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Direkte styring av kredittgivingen</a:t>
            </a:r>
            <a:endParaRPr lang="nb-NO" sz="1400" dirty="0">
              <a:latin typeface="Lucida Sans" panose="020B0602040502020204" pitchFamily="34" charset="0"/>
              <a:cs typeface="Trebuchet MS"/>
            </a:endParaRPr>
          </a:p>
          <a:p>
            <a:pPr lvl="2" defTabSz="457200">
              <a:lnSpc>
                <a:spcPct val="150000"/>
              </a:lnSpc>
              <a:spcBef>
                <a:spcPct val="0"/>
              </a:spcBef>
              <a:defRPr/>
            </a:pPr>
            <a:endParaRPr lang="nb-NO" sz="1400" dirty="0" smtClean="0">
              <a:latin typeface="Lucida Sans" panose="020B0602040502020204" pitchFamily="34" charset="0"/>
              <a:cs typeface="Trebuchet M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Fremtidige rammebetingelser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251520" y="1706119"/>
            <a:ext cx="8784976" cy="4315169"/>
          </a:xfrm>
          <a:prstGeom prst="rect">
            <a:avLst/>
          </a:prstGeom>
        </p:spPr>
        <p:txBody>
          <a:bodyPr/>
          <a:lstStyle/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Igjen mer fokus på kontantstrøm fra drift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 Eiendomspriser vil trolig øke mindre eller falle framover</a:t>
            </a:r>
            <a:br>
              <a:rPr lang="nb-NO" sz="1400" dirty="0" smtClean="0">
                <a:latin typeface="Lucida Sans" panose="020B0602040502020204" pitchFamily="34" charset="0"/>
                <a:cs typeface="Trebuchet MS"/>
              </a:rPr>
            </a:br>
            <a:endParaRPr lang="nb-NO" sz="1400" dirty="0" smtClean="0">
              <a:latin typeface="Lucida Sans" panose="020B0602040502020204" pitchFamily="34" charset="0"/>
              <a:cs typeface="Trebuchet MS"/>
            </a:endParaRP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Lokal </a:t>
            </a:r>
            <a:r>
              <a:rPr lang="nb-NO" dirty="0">
                <a:latin typeface="Lucida Sans" panose="020B0602040502020204" pitchFamily="34" charset="0"/>
                <a:cs typeface="Trebuchet MS"/>
              </a:rPr>
              <a:t>kjennskap blir viktigere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«Enkel» kredittgiving 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pga. </a:t>
            </a:r>
            <a:r>
              <a:rPr lang="nb-NO" sz="1400" dirty="0">
                <a:latin typeface="Lucida Sans" panose="020B0602040502020204" pitchFamily="34" charset="0"/>
                <a:cs typeface="Trebuchet MS"/>
              </a:rPr>
              <a:t>gode panteverdier mindre 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vanlig</a:t>
            </a:r>
            <a:br>
              <a:rPr lang="nb-NO" sz="1400" dirty="0" smtClean="0">
                <a:latin typeface="Lucida Sans" panose="020B0602040502020204" pitchFamily="34" charset="0"/>
                <a:cs typeface="Trebuchet MS"/>
              </a:rPr>
            </a:br>
            <a:endParaRPr lang="nb-NO" sz="1400" dirty="0">
              <a:latin typeface="Lucida Sans" panose="020B0602040502020204" pitchFamily="34" charset="0"/>
              <a:cs typeface="Trebuchet MS"/>
            </a:endParaRP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Økt konkurransekraft og mindre overopphetet boligmarked i innlandet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Valutasvekkelse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Lave renter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Større tilgang på kompetent arbeidskraft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Nedturen kan bli mildere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Kredittmarkedet fremover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8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Totens Sparebank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1800" dirty="0" smtClean="0"/>
              <a:t>Kjerneoppgaver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1800" dirty="0" smtClean="0"/>
              <a:t>Særegenheter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1800" dirty="0" smtClean="0"/>
              <a:t>Hva er vi gode på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1800" dirty="0" smtClean="0"/>
              <a:t>Hvordan møte framtida ?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4888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6" descr="kjerneomraa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27991" y="2057400"/>
            <a:ext cx="3106459" cy="366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3325" y="404664"/>
            <a:ext cx="4281600" cy="676893"/>
          </a:xfrm>
        </p:spPr>
        <p:txBody>
          <a:bodyPr>
            <a:noAutofit/>
          </a:bodyPr>
          <a:lstStyle/>
          <a:p>
            <a:r>
              <a:rPr lang="nn-NO" sz="3200" dirty="0" smtClean="0">
                <a:latin typeface="Eika Medium" pitchFamily="50" charset="0"/>
                <a:cs typeface="Times New Roman" pitchFamily="18" charset="0"/>
              </a:rPr>
              <a:t>Om Totens Sparebank</a:t>
            </a:r>
            <a:endParaRPr lang="nn-NO" sz="3200" dirty="0">
              <a:latin typeface="Eika Medium" pitchFamily="50" charset="0"/>
              <a:cs typeface="Times New Roman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0000" y="1078466"/>
            <a:ext cx="6824775" cy="50623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1400" dirty="0" smtClean="0">
              <a:latin typeface="Eika Medium" pitchFamily="50" charset="0"/>
              <a:cs typeface="Times New Roman" panose="02020603050405020304" pitchFamily="18" charset="0"/>
            </a:endParaRPr>
          </a:p>
          <a:p>
            <a:pPr marL="0" indent="0"/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Totens </a:t>
            </a: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Sparebank er en ledende leverandør av finansielle produkter til personmarkedet og SMB-segmentet på Gjøvik og Toten.  </a:t>
            </a: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Sterkest </a:t>
            </a: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vekst Hamar og Eidsvoll </a:t>
            </a:r>
            <a:endParaRPr lang="nb-NO" sz="1400" dirty="0" smtClean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1400" dirty="0" smtClean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nb-NO" sz="1400" b="1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En mellomstor lokalbank etablert i 1854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1,2 </a:t>
            </a: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milliard kroner i egenkapital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15 milliarder kroner i </a:t>
            </a: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forretningsvolum</a:t>
            </a:r>
            <a:b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</a:b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(inkl</a:t>
            </a: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. lån i Eika Boligkreditt)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125 ansatte og </a:t>
            </a: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41.000 </a:t>
            </a: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kunder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1400" dirty="0" smtClean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nb-NO" sz="1400" b="1" dirty="0">
                <a:latin typeface="Lucida Sans" panose="020B0602040502020204" pitchFamily="34" charset="0"/>
                <a:cs typeface="Times New Roman" panose="02020603050405020304" pitchFamily="18" charset="0"/>
              </a:rPr>
              <a:t>Lokalt forankret med god tilstedeværelse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Hovedkontor på Østre Toten i Oppland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9 </a:t>
            </a: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bankkontorer fordelt på tre fylker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1400" dirty="0" smtClean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Ratet A- av DNB og flere andre aktører  (</a:t>
            </a:r>
            <a:r>
              <a:rPr lang="nb-NO" sz="1400" dirty="0" err="1" smtClean="0">
                <a:latin typeface="Lucida Sans" panose="020B0602040502020204" pitchFamily="34" charset="0"/>
                <a:cs typeface="Times New Roman" panose="02020603050405020304" pitchFamily="18" charset="0"/>
              </a:rPr>
              <a:t>skyggerating</a:t>
            </a: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Ellipse 8"/>
          <p:cNvSpPr/>
          <p:nvPr/>
        </p:nvSpPr>
        <p:spPr>
          <a:xfrm>
            <a:off x="7524750" y="5457825"/>
            <a:ext cx="57150" cy="57150"/>
          </a:xfrm>
          <a:prstGeom prst="ellipse">
            <a:avLst/>
          </a:prstGeom>
          <a:gradFill>
            <a:gsLst>
              <a:gs pos="10000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251520" y="1844824"/>
            <a:ext cx="8784976" cy="4176464"/>
          </a:xfrm>
          <a:prstGeom prst="rect">
            <a:avLst/>
          </a:prstGeom>
        </p:spPr>
        <p:txBody>
          <a:bodyPr/>
          <a:lstStyle/>
          <a:p>
            <a:pPr lvl="1" defTabSz="457200">
              <a:spcBef>
                <a:spcPct val="0"/>
              </a:spcBef>
              <a:defRPr/>
            </a:pPr>
            <a:r>
              <a:rPr lang="nb-NO" sz="1400" b="1" dirty="0" smtClean="0">
                <a:latin typeface="Lucida Sans" panose="020B0602040502020204" pitchFamily="34" charset="0"/>
                <a:cs typeface="Trebuchet MS"/>
              </a:rPr>
              <a:t>Innskytere søker et kortsiktig, likvid og sikkert plasseringsalternativ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 Usikker på når pengene skal benyttes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 Ønsker ingen risiko 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om tilbakebetalt beløp</a:t>
            </a:r>
          </a:p>
          <a:p>
            <a:pPr lvl="1" defTabSz="457200">
              <a:lnSpc>
                <a:spcPct val="20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nb-NO" sz="1400" dirty="0" smtClean="0">
              <a:latin typeface="Lucida Sans" panose="020B0602040502020204" pitchFamily="34" charset="0"/>
              <a:cs typeface="Trebuchet MS"/>
            </a:endParaRPr>
          </a:p>
          <a:p>
            <a:pPr lvl="1" defTabSz="457200">
              <a:spcBef>
                <a:spcPct val="0"/>
              </a:spcBef>
              <a:defRPr/>
            </a:pPr>
            <a:r>
              <a:rPr lang="nb-NO" sz="1400" b="1" dirty="0" smtClean="0">
                <a:latin typeface="Lucida Sans" panose="020B0602040502020204" pitchFamily="34" charset="0"/>
                <a:cs typeface="Trebuchet MS"/>
              </a:rPr>
              <a:t>Låntaker søker finansiering til et langsiktig, ikke likvid og usikkert prosjekt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 Realisasjonsverdien er normalt mindre enn verdien av fremtidig kontantstrøm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 Endrede framtidige rammebetingelser kan forringe verdier</a:t>
            </a:r>
            <a:endParaRPr lang="nb-NO" sz="1400" dirty="0">
              <a:latin typeface="Lucida Sans" panose="020B0602040502020204" pitchFamily="34" charset="0"/>
              <a:cs typeface="Trebuchet MS"/>
            </a:endParaRP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endParaRPr lang="nb-NO" sz="1400" dirty="0" smtClean="0">
              <a:latin typeface="Lucida Sans" panose="020B0602040502020204" pitchFamily="34" charset="0"/>
              <a:cs typeface="Trebuchet MS"/>
            </a:endParaRPr>
          </a:p>
          <a:p>
            <a:pPr marL="742950" lvl="1" indent="-285750" defTabSz="457200">
              <a:lnSpc>
                <a:spcPct val="200000"/>
              </a:lnSpc>
              <a:spcBef>
                <a:spcPct val="0"/>
              </a:spcBef>
              <a:buFont typeface="Symbol"/>
              <a:buChar char="Þ"/>
              <a:defRPr/>
            </a:pPr>
            <a:r>
              <a:rPr lang="nb-NO" sz="1400" b="1" dirty="0" smtClean="0">
                <a:latin typeface="Lucida Sans" panose="020B0602040502020204" pitchFamily="34" charset="0"/>
                <a:cs typeface="Trebuchet MS"/>
              </a:rPr>
              <a:t>Kredittrisiko  </a:t>
            </a:r>
            <a:r>
              <a:rPr lang="nb-NO" sz="1400" b="1" dirty="0">
                <a:latin typeface="Lucida Sans" panose="020B0602040502020204" pitchFamily="34" charset="0"/>
                <a:cs typeface="Trebuchet MS"/>
              </a:rPr>
              <a:t>og </a:t>
            </a:r>
            <a:r>
              <a:rPr lang="nb-NO" sz="1400" b="1" dirty="0" smtClean="0">
                <a:latin typeface="Lucida Sans" panose="020B0602040502020204" pitchFamily="34" charset="0"/>
                <a:cs typeface="Trebuchet MS"/>
              </a:rPr>
              <a:t>løpetidsrisiko</a:t>
            </a: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endParaRPr lang="nb-NO" sz="1400" dirty="0">
              <a:latin typeface="Lucida Sans" panose="020B0602040502020204" pitchFamily="34" charset="0"/>
              <a:cs typeface="Trebuchet M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93853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Kjerneoppgave</a:t>
            </a:r>
            <a:br>
              <a:rPr lang="nb-NO" dirty="0" smtClean="0"/>
            </a:br>
            <a:r>
              <a:rPr lang="nb-NO" sz="2200" dirty="0"/>
              <a:t>	</a:t>
            </a:r>
            <a:r>
              <a:rPr lang="nb-NO" sz="2200" dirty="0" smtClean="0"/>
              <a:t>- ta imot innskudd og yte kreditt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57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 txBox="1">
            <a:spLocks/>
          </p:cNvSpPr>
          <p:nvPr/>
        </p:nvSpPr>
        <p:spPr>
          <a:xfrm>
            <a:off x="254000" y="1161590"/>
            <a:ext cx="5624287" cy="50757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Stabilitet </a:t>
            </a: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i kjerneområdet (Gjøvik og Toten)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Høye markedsandeler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Relativt lave eiendomspriser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Stabilt arbeidsmarked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b-NO" sz="1000" dirty="0" smtClean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nb-NO" sz="1000" dirty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nb-NO" sz="1000" dirty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Vekstmuligheter mot sør og øst (Romerike / Ringsaker)</a:t>
            </a:r>
            <a:endParaRPr lang="nb-NO" sz="1400" dirty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Om lag 2½ prosent befolkningsvekst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40 minutter til Oslo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10 minutter til Gardermoen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1000" dirty="0" smtClean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b-NO" sz="1000" dirty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b-NO" sz="1000" dirty="0" smtClean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Risikofaktorer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Usikkerhet om økonomisk utvikling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Panterisiko knyttet til alternativ bruk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Strukturendringer i jordbruket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Lav vekst innenfor primærmarkedet</a:t>
            </a:r>
            <a:endParaRPr lang="nb-NO" sz="1400" dirty="0">
              <a:latin typeface="Lucida Sans" panose="020B06020405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22" y="2838202"/>
            <a:ext cx="2847975" cy="141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22" y="1209090"/>
            <a:ext cx="2847975" cy="14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data:image/jpeg;base64,/9j/4AAQSkZJRgABAQAAAQABAAD/2wCEAAkGBxMTEhUUExQWFhUXFx8bGBgWFxofHBgbHBsaHxocGhoaHiogIBwlHBoaITEhJSorLi4uFx8zODMsNygtLisBCgoKDg0OGhAQGywkHyQsLCwsLCw0LCwsLCwsLCwsLCwsLCwsLCwsLCwsLCwsLCwsLCwsLCwsLCwsLCwsLCwsLP/AABEIAKkBKwMBIgACEQEDEQH/xAAbAAACAwEBAQAAAAAAAAAAAAADBAIFBgEAB//EAEUQAAECAwUFBgMFBQcEAwEAAAECEQADIQQSMUFRBWFxgZETIqGxwfAGMtEUQlJy4RUjM2LxU4KSorLC0hY0Q4Nzk+Ik/8QAGQEAAwEBAQAAAAAAAAAAAAAAAAECAwQF/8QAJBEAAgICAgIDAQEBAQAAAAAAAAECEQMSITETQSJRYTIE8BT/2gAMAwEAAhEDEQA/APoCyGyUNCIQnWZlOlwDjgYrl2n+YdYJLtyQCCXceMZqDQtkNzbOwCgaGIm8tmJ4vA7LtRIYE4ZNSBfakBXdNMnh6sVoY7IpUz1bAwZNmCqkNwha0WwGoL84JJ2nkR0EKpDtE02e6DXxiVlX3sYWmWgElnaJylZgQUwssFygzjGE+yQTUke8oIJ5DYc4DNuk0ECsGMy7Gl8Xg6JLHLDSK5M1sDDCbfDdi4GrRY0qqKHNs/1gEuzDLLWkeFuiUm1A4+P1hfIOCCpAxKelYgpCfwnxgpnpdwTwyj0yckp3w+Q4ISilP3esGPZmpHjCirRSBKVWKpitDM3s/uu+6O9ilnAVTT+kJqL5NwgkmeU4O8OmKxuSCcATxOEduh2KWg3boIDljuyMCVaEmhLxHJR5clB9iAmwpyPSOOHoSOUeWH/SGrDgIJPdYKcb4GJKwWHm48Y9LJ1gomgYHjByHAPt/wCUcjAplqX+Fm91EMiYDEVXSS9aQ019CAfa/wCUDe0G+2paJdgkgEOIjMkgZh9C30h3EKZ0W0ZeMeTawcSI8mzJOIbrC82XkEGmcC1YcjCZcs5DyiaJSNB1eFBKGvLCBTUMe6/WHr+isfmoDUU3BoiEpp3jFeAYiCYen6GxYzLKjUvxiIsidT1hIzFNnHu2O+DV/YWjJWjbdoDFUhNQ/dQS2TG6S0Kr+KFoN1SZT0xRSuTvFf8AZrQkuZYUBocTlR4fk31BjIUOKkxg8lGSlZxfxGVMQmUP7qmPO9HUbdf+zHEnqK4RyfZyKmUgJzKlgNxyhNVlmJBIlyykjJT+e7yio5v0TZZJ2ubl49nizC8+TM5YvXSJ/tc3UqAAd95puB18oorNZyt7iQ6fu0f/ADZ/WDq2PNICrqtCBdppnnxhvJXcgVvouE7bXQFRDivcUw5lTR2ftVSTWccsEJIFNb2lYza7WtBCFqNMHY3X0x084gLWaqBNCxIr0f6QfL7DY00rbuIvqLfyBzy94wde0ptCL/C6gDLWu6KeVtJRwCANQkMYYmWpCg/aSuFwk9G4Rk5SQ0x9e0pqS9eBVLAGjV1cexBPt00p70y6+QUjhQiEpmz0/N+5UcqgeZGsVybOtCyboGN1SVCmj19DxhKe3spJl8m3rAYTzzWg+JBg37XX/aJpwL0zpAJFoUUglYB0/d/UH1iEyXOL3ZqVJOIKU06Exl5HfZdMHb9qTarM9SQGogBqcs/WI2f4kmXgyr+V0gN0FX5wjbJcxz3L2AYB0qAzPDSFylKBSUpBapdi9XILMzNjpHTF8dkWzSf9Qz8pCei48n4gnqvASkAtjWm9jQ8N0US5yVnuzyybpclbOB+UH+kDlbSA7omEpr90h3Bepr4QNyDZmgl7atI+ZHAhH6xFO3Z4LkHNgZVMtCCWbxhKy7ZUpiQgB2VeLEHNnpmIdnW5KE3lYUqK450yjGWWadNC2OTdvzaMspx/8ac+KssvF4Inbq1H+Kgbuy363uXOIotYUHTUbiIAZyyP4YSpj95JALU34wvKw2LFFsm0/ePQ/cFXJL45YDKkODbd174Qzb086kxnAuc6hd4EAaqpQ6XQ+6FBslDLXNC0tUEEGmb0hpv3IFJmjtG1pqqy1ykpf8JNNCb3oMYjN21PfuolqTuVhU6s9G0w3xl7fYygXkBQl3XKiwzzY1DHIaRGwHG5NulNWJLZbiCHOBjT5VaZLkzXDb8wCtnJO6Ylvryjkz4tUFhJs6rp+XvC8eXHfGeImSlOqalTfdLl9f6xGXbFBRJAVqpwG4BnaHtL8Y92amR8VFw9nmpGfy05FoMr4nSXvSJppQi7XxpGOmbUopk5UOL1Y05xCXbFjBlBR1FOAfB31wg+TH5Ga6Z8WkAJTZphripQT5PEh8YprekzBUBwQe7rkXwpxrGf7RRa4HLd4FTM/wDMBl7aGEoOrHjEvJXY3Novj8TWYmpUHFXQaGmQx/rEv+pLKoHvHu/ykPwcV15xn+zOsQmIADqIbhSDzC8heK2/ZyVBKsA7mj8HxNI4NuSk17UAFxnlyw3xj5lvDuhICSGe6HerFtMIblzZglgkgulWOLhiHToQph+Uxt5HXQtmzRy9rylJvdokP+IgHmDHpe2ZBD9qjmSDFBZpiFpJUlIKQHJQGJ3GIFUs17M//Ur6QvK/oLZ3tFDMly+XTDCILnFqk8gR5RWnbF0ArlqukBlOO8c6D3Qx5XxAhjdQX/mLARx6NeiRuetCwy6jeVeTxGxyggEBTglwDkNBXCO2C2JnGoYthQg6muAfCKfa20QhZTLSkgZ1z5tSKXPAUaBPHwb9Y6tRyUocG9RGSRtJaalTh8jQ+/WCr22sGihwZ+TwaMKZLaGze84vk6lQPoIRQhaDR24Hxh1dqVPUApYTvHyjVRb3SLGR8P3gFCfeBwKU/VUdKzJKpEU7EZc4E910k5a8tX4PCiCArv3qnKlM+cX0zYIIa+t9WT6RXWnZa0MAb4yeX61gjkg+mBY7GtCzMQAtLB6FQYpf8OtcN0aObORhfSDx6UBjDI2fPBpLKeCTXrHf2bNFS/SM54Yyd2bQzaqqNwMahKt7HxghRp3eGHSPn6rWtLJvOBxh2RPK6pKqUB310q4HrGUv8zXstZ0/RtLh1HMt5vHFSj94AjiD/tjKC2LxExZGlct5OfjDtk2mokOSQTk4bDSM3hkuRrLD6Lr7BL/C35WHlAjZ5aXcqLZUp4ecFWgkM5b8x9DFbaNmv8qiDoTT31iYO+2OU4+kcXcJd1to9NdMYILSNPKEVWSYn7quIKSPrACtWRfi3oY6FFP2ZFyLSTgIjMnKNA6SaAhs+MUqpq8/X0icsOMQD0h+NICyTZZ70WrgVDx3cGgS9lzColZBy+UN4ecWVmnX0hQZ8FNkoQ0knFh0MZPLKJtHGmVVlkglaSlQST8qk9xQzIBrkM8+kVbES5IWU7khNMMDjlFrNlXhmD5cPeUZ5dqmpUUqWXAd6VGvCKhOU/5dETi49DqNiS695RJ4Z8oeTKAzcMAzJy4gxQftBf8AaY7hEl7UWB82UW4ZfsjkvjIReCmNN9K40aCIloo4er95i+40w3RlBthRu941D456QYbUWQupBALNWoyifFk+ydjQT7BLW+KXzATxowy9BHjYaUmnmPN4o5s+0JAUbzEZMR4RGRtCcohr3MekHhn9jqy8Xs6axuzAd7B/ANC03Zk4u6iXwAUABx1EKLtk1PzAjk3mI8ja83EXvfEQlDIumg1QezWCbLAASDrUeDepgqVzKuk44hJ9XeIDb6s0PyI+sMSdr3sU3fEeEJ+TtoVUC+zkkveq1bqQ7cK9YMFL/Enmj/8AQgv2sH8J4ViBtSd3jEOUn2hWfP8AaM0Xu4KYMFEgYjE+msLKJFCWyUCOGPWHUJQgXipywYNWKqb3y4DDIZdT7pHVRcS42faTKZYN4ZpGh3vSEZ06/MUoJSgFmSDh1iMqgJq7UAxBy3GFrMvvVNd+NdYmhpBwhVQUilT09cWjiSEu4vFsCAwod+OcMybOuWpKkEKAIvJIHRlO/HfCk9FVLAYFRIvcy0NUxocnT6JSkEYOSBxZxU1rlwjRbEmqVKUhC0JOCbwYimIZ3O46RlykEAgYY8cM6H9YeWuZLSFNdSo91ThzrTHrEuN8IhmnPbSwormyyPum89d9B7yirUqYuYpZN4AhiKAAOQwLV1pjFTLtS2ugkC4aPQgu+75SYPYbQlc0doq6DivPiSd8Uoa22S3Y6i1zUlKkF7qagng4ruHhHJO0FSpZUDeKn6mucW8nZkr5gbz/AMwbBsA0Q2mmzy5QExCSm8GCSxJr+EjJ4z8kW6oRn5O0VzT32VxSOAhv7JdAusmru+W7xHCLeXKsksXgiWO6FYubpzrWITNtSOzUpABuigKSASMAKRXkb/mI1QhIszJaquDDXKsWVkPZuUyFAqLkgmp6QWy7alqlhZN2lQekQlbelqWEBw+BOG7DzjOU5P0Va+ghti8pK/H6R5NsnZSlf3v1aFttbaEpkhrzgmtGr9MoBO+KUAJKUVYuCc9xf0iVF1/IFh9otBwlge/zQGeZqnC0p1NEuA2L3nEKWH4mKyO6ka1V1fADOKObbpi1uopvOcGYvnTo/CNIRd9JBZovsSw3dAfBz9TBUbNUcSgc6xlrRallQE1V4pcOCC3ApiaLaMCGBo+mORpGmsn7FszX2WzlDlK0Vxxbwg4mzHIHZE5gKL+cYlU1LYuncA75OG5R6RtS4p5dFDMO3jQRDxX7GpSNoLRMcjswSnEBZo+vegVptEtKStdnPdGLP4nJzGXXteYCVBbFdTUV48ICraE2YwVNcDIndjQVhLD/ANyDkzV2e12YoSV3Ekiou0fR+cety7OlBUEJWdLpr4UpGaTNvug1GrNWhp0j00qlglZJB+Uvj0h+Pnsmx+baJV8jsJYumvzOTxBA8IN9uAr2KamppTld9YoEWtSi9C+uJh+z2ZaxeTRgxvOA3SLpexcllM24lBu3A+OWA5YxO0fEoAAQKkfeNH5fpFVMsywziWrgokivCEpxSkgKQ+9z0/SKWODDkvpXxSGAUHOZdn09Y7+2pKzVAbM4HkQxilUqTUhIIOdaMTqT0bOPJSFqSlIYcqOcjrWFpjX4HJdrtsm+pLTDdf5S4LGmIJhNNqScUlLjFWVMcs4NZNiqr3glQJFGOIo9dDjFJtGcpC7qikkBu6XFNd8NOPSY+S1+0jJWdSMG3b+OkelbSSRivodaZwHY82YaJlpmUNFEYZ5vnE5e0i1LNJbeD6Q7/CW2Z9CErQNxb6coEJKk4l/y1ph5+cICeQBEVWly5has6KLWfJJKShXdI4kDfv8ArCE8FJN41L7/AG8STMJa6SDdINaUrlXF45tWeCoULihOuDQJcgg+zioKL1F3HWj0jyJiz3VOxrXKA2WcCEpqDqPXCG7YC6U53RgdS+PXrC6YewtlQU1x8YelqSSBMwqATVm3c8IGLOUDAVxerZ0OUFVPmXQkJSwBDqAJYuccyHoYSXJD75FLVNCbt24HSC4S7vgztSAi1qZu5wu/SJz5V5YBcG4mndZgAnF9RAZslKUgkqrolL8xeja0Uopjln2stIASEgaC8I7N2wtXzMwwa8W6wkUJuBTqY0Zkvnle3QSTZrwCg7H8vk8Kog4IZmWq+bxN3usSkEl63aEjTWE5MhZBY0Sm8WJ+VwD/AKvOColDvivcxonJ8O9E7JKExM1i1AKgDFaVZHRBg4oeqSIrN5LijYgn6w5ZLCFkATEoWzgHEvXq2WniOXYQAQ45frHZVlUFUus4bvENg+TZDpExr2ZJxYPakkSlAqUFHMNlgc/Bs4QtKSCNMvesGnyFCWFXB3ZikKUAe8GTd1Gag4GQziCUOljuxxTl6c4OL4NKohLSokAUej/0gKJjZ55V9RDgmpSQ2Lg8+EQnJBJd0k/NTDlF0qFYOUt8Y1Wytny1WWcolJMsBRo6ruJZ8i2FM6jGKORs0gUWNcC0W8icEy1oKQ6xdJcs2e/xiLROyM2UgqN00pUijneRQby0L9pF7J2fLGJJH4X7tfHxgczZMo4FQ30MGyHvEqFzgwbHHy/WPSlVhq2WCXLSGUok4OwHqYYseykrSlV5f+FJHUGHZWyo4NoA0Ids/r71j20rUmYliVC7zG6mUV32FQIfuuS16mEFFjDsqYkBt8GvIqQ1Y7CpUhU0LDpdkn7wT82OgLxbfDonLHaFaZUsd0KqkrVkAX8eERstsQx+QggkJOKgUsxpR1MMqCLm07VkFKEPLUhioVwUCLlN5vdN8auESbvsqrXb5kqYCtar6aAqLnyil2jbyujkgkqO9Rzh/b9oE9SFIqbpCtARdNHx+bwiktaU3mQkhgHBL1YP4vEOKRSSJidSG9nzlBTu1fdcoVkWIqq40FdW98oKiUoAF3r049YzdA6LuXblqmdpeTLUXJJ6bxy3xX2mSpayq8AHe8MFY1OhMRKioHuOdMoWkLIGBcbqHdEkj0sEuUrGhoRlUYVcRL7YlNGJbOK0bSu0uka+zEVbUSD/AA336xSTFoxfaOzFS2Lu75YNXXTyiuEbO1WFS8RQCjnfxyB5xWj4VnE/dbifpERyquWbKSoqZK7oJapp4aeMLLEahHwpM+8tPIE/SDJ+EtZj8ED1MHmgvYtkZaQu7zhqdNUsOXu+fpywEaP/AKTQPvK5NBU/CyPxL6p+kLzwDeJRbPtS0skpKpZLAHI6Anyi9tViMsqSW7pI5pLKHI+kEHw4kYLUGqMCx6tjDdp2cpfzzCo3ipykPeOJxz0wiJZot8ClKMkZ1YBnC8bouPRQS1dSWwekLz5YUiWEKUtRPyg3tcEisagbGp8qD/6h6GOI2OAQbiQRgQFJPJjDWeIlOkZaYAJQ7xvXqpKhSp+7iP1hiwJRcQ8xYLmiVgNjllxi9GxEvWUhX95YL6sQfOODYlCOyIFflWPoDD88SvImUtjkJUqe8xSQHY3vmFan8VOrmG/hyQD2orddLHBx+9am8iHU7ECO/wBlMF2oN5FGwOkN7GRLHylkuC3dwCZpbu84fli+huSfAta5YISJYWAHZKg5yclQYY5ABg2MKT5akpJKeuUXMpEkpA7S6XoSoDiK5QPaOz5CkEm0JdyA600I8W+kNSTVmax3yKWNbpbtNWYFg4p5dYBbEzAspSxSoOC2ByatK13RXWOROu30oWUgllBNC1DX1ESn2xV6pIIah9d/0ia5G0P25MxKb5qAKks7h23hmFd8Ir2oaFw+ALDDQ0rFjYbQ4N40IZiaaVfdlvhG07CSD3ZqgCKfu1q4uREqS6Yl+grRtkkABn1upr1Eesm1VB76nDUBZqY5bqbxAlbFDfxSf/TM+hjp+HlEA9qlsapWPNMX8KHSD2W13wzMrnWo38YZ7CZUhJoKMhwT/i4a4whI2SEFzNlcir/jF3Ykpb+IlsmVh1gc0iWkirtWylLr2a7wL4liCMBo1MDlHf8A+gXUiSQkaAnfFtNkyQXK0g/niHZyiW7UP/8AJ+sCzisppsmdMYKlGmF4as/kICqxTMOyV0Hn1jSpsLOAs7+/HTY3/wDIf8Q+kHnTHsZ/9lqKQVApOV1L+W+CSNmAFlCYcW7rDc+7nF6LEpmvq6j6R4WJX419U/SJ8yDYo5+zqC6CAFKYHIG6wfljCVo2QvJzwjVpsywXvq53fpEjZV/jV4ekP/0ILMUizTUuLpHEeT0jxlz8gocH1jZfY1/jMcTZJgwmf5f1g88R7GMSmcMl9DSJXLQasvoY2P2eb/aD/D+sDFlngv2oO66R6mDzRDYx5kT3+VXQtEkypuieYD+UbAS534398ImJU78Y8YPNENwNk2mJywkfKd2NC9aZc6RfyZYAbTw3RitlSp0lV4JlqO9RYeEXiNrzbqldkm8lgBeDd5yT/lz1jmyYnfxKcGXTRzdR8cPWKOTt2cAL0lzmQoN4H28NJ2qSlSwhiEju1JoVaZl6Rk8ckTqyyu8IiH3RSp+KA9ZEwV0LjlDSfiKz5lQO9JpCeOa9C1ZYAHSJXTuhRG37Mf8AyAcRHjtqzPWamFrL6ChpK1PQR1TwvK2xZ1FkzE6Q6ljUMdGhNNegoB7yjl/cfCvD3lDBT1iBEFiErVdUhQWlbEVbLxigsVhVISpSvl7pBBqR3h5ExpRakEhIYl8HxbFtWiKgHYgMyf8AeOekbwnqqLjwC2TIQQFUU6gHID84sJspFx7qX7Q5DduheVs9lIuG6C5o7DDIGI2zZU1UuYELZlPiur841xtOPZvFfEr56EsqUQrukmWQSA7jCrZxVbR2dMmALCAFYFmr/MRDlllLlK7OaVMoi4umeRxOg4iLSzbIQFYqJ1J9W9YjfQzM3YrMpwlQq9Rh+saKRKuJAKumnvnDSpQyA9RHikYnow9YiWTYEr9Cs603UFTvQsGxb3/SMkj4jnXx3v19+sazaVnK0FKDiMGHeFHEZi17EUO8ogEtT3u8Y1xqNfIbiaLY+1u2Bv3XAwGOJxhydMlJSVLYAVNPrFds7ZiZRoz6vu4RLbEhS5K0BiTgOYjPROXHQKLM7tD4jF49mhAAdiw5EFnFGhJO3JmN4MMKDXDDR+sRm7DmteApuO9mbHHdCKLEt8CDpHYoQoKNDZNqiZ86Elzio54MBqL3SLaRIskwMqWQbxFLwBIcswoBTzjJybAvTHpj7pGh2ZJWCkq+6aZsCKYiuOucY5IpdMmiyl7JszukK5TF1PJWAgydmSg7KmVp/FX/AMoHUeQ9+849eORwpzMZNS+x0cVs1D0mzhX8eQ4jXziH7PFGtE8Yn7ppzG8R5U4vjgPee6CpmCgOQ14Q/kgpADs8s/2mc7PW75NA5lnWCwtKqMaoGDmrjnDQHy1xT9Iioa5i6X8fWBNipAJkmYKfacGB/dg+8YHcm4JnpJdu9LGLE5a+sNyUAvvoffF+oif2YkVY68vlVx/TSHsFIrkLtRIZck40IIqOWND0MdBtZqDJ98obm2QhyXqHUxNCMFD35V4bKM0LJ1Sosf8AND2X4GqC/ZEli1X0Dl/JPjAZCEFUxO9NGIAa84c4VzgiFpdQFVEAPixqbx1FYT2Na+1vhTJVmcXqHprV4ly4NHMmkS2WXonJJrgK1wSDnENmSkkKN9wo0w5V3QCXZUy1zgQbq2CXNQlVKjP0g2z5EuWVolsWPeJqN1X8N0U5WLaxsWLQuGyev6b4h9kP4qN1PoN5jpnqwZ35U36DdE+0J3k60cDXRPnFWzXgAuxUZwXwcCup4b4idmJcC6kvqkYanQQ0gHi+Zz3kZJEcvDA1zOIvcWwGnCC2KkJjZMvG6nGmT9Hpxg8iWtPyHOnePWow+sESxIzeuj6cE+bQS8dXfd8zeSRCbE0jgtU1x3jWuTFjwgircs0IHLDcawJRNcyTU/iNPD3pHSlgRi/ichwES1H6FrH6IrkhcxKyghSaAgmgOTBQyPjFtY5BSHYucXzxOpLVhezpIABLnE6Cj5V06Q/Zze4Dy8458r4M5UujsuYxSkNQMMmbCGpdpVfUlhUVfhC9mUCpVMD/AF9INKACyxqxMbw4ikdMVSEqLdLOAc/QwKXOUlSgkktRlMBX+ZnNN3OG5HzkZGvvrFdapAlz3BbtBUfzDDwjJtOTRhk4Y0Z01QF5SKD8J6O9YEUk/e6D9Y9LGNY8aQLjoy2ZCbZycFq8IhNswmBiokjgCM4O/ukDmSjiKHX67oq2GzJqlg4Fi2DeMRFnP4h/h+hgaFPQ0On/ABMT7VmBLvQMKvwyg5HtIHLsDBrwbBm3vHjs9wGUH1OeGTboZvUd34fofNoiK1BPj7yhbsLkKL2SaMoOM24/WG5dlYAOHjqSRHe0GvhCcmxbM6mQNW8fWIKsqWZyzuaB9ddW6RIkiImZByPdkVWMMWP0wbXnE02NJW5NGpQZkGtd0cKhHjx984dsN2A+wKFzvJ7pr3TUV37/AAiCbEti4RQuluRIL8x9YZc+/wBY8mafdPOC2GwlMskwK7iRdOIceWOkSlpmBQeSbuBIIw4PvPWHDMjomQ7FsVe0haGSZSFPmCQ4B1wrwimOz7bov3/ejWlccM4/iA5RUZ6roNjEz9rFKu4SC7UoQcCDuhaTaiFkhLAs4SdNR6QooXryrpvKLgO5fN+PrF7s+VLZFwkuDeFKLyEbS1iuiyz2Yh5ZM8Ms4hRajU0aHrNJlkfuyAnMgUoa8f1haZcmFTJCgHSpRTQKcY6tE5aTKTdUEhLhmZquemPhHJKT9DTGZ0khKSC4Vmd2/PgIEAWpnr57+Ah5JBFwD8rNwAc5Vd+cLlJGOrca++sPHkbXJewC4cN/XjWvCOplYk19568BBQR+vvKJu3Hd7pF7BsASk5jHHfxOXCITCcg6i2HuiYYJfM+9RjE0pAwFd7e8INx2KzO6cKZnOuQESZTDC8cf5Ri36w0mQSXxOQOUOWew6v6xEsiQheyynFAMh9W95Q9LWBeCWcJvFLh7urYkQdMrAMAI+cbT+JZhnrUhKUgd0d0PdB+8cyW5ZRGOHmYopN8m/wBnJ7pUcwT1eB7MWpbrIAF9SabiQz6sxitlbWE6zyynumpWMk3CxfTWLLYlsBV2aVpKVBbgKBAKU3wWBoSUtzjvjhuLd8mjyU6Iyl/vOfoYS+JrIpcu8l3TXlDk6WULvAE1wpUYHzeHZsu8kvmG6xxZJaTUiMiM7s21FabzbmiwQn20Vd37KSlYdBcgh3EN2baUpeBbLn78ouSvldHONGSTnE0yo8/s+/SPKtKU/Mwo/vfEcgRnyUgEliBUjE47gS8ZbaG2FkhKSE6ZmmT8HhXaE+ZLX3XSlRomijwZ3Y79DFXIsalKoq6pJwKS4zfOjjfHTDGu2Wka+xW0KSCyik928SMcTQKfQ114xZy1gYfqdWJ1OW6M1Y5YTUkAFQJ7pwOBS+LjHiIuJVqcUVRJuhhXCgI64VpGE488FotUperXTpoHo++OrQKBsunukLyJ7ZuXxOBBOjb3xhorYlRZx0wGOmUZNtFKMaOGxqfP0iX2NR0gcvaqL916k667/XjDptONMNDr6REsk16I1QsLDvAgn2BwO+PF/fGOzdooSzniH95x5O0gSAPeFPGJ3mPSJBOzjr4frEVWEYFXLlDUq0OakBjE1Th+INy/pn5RPlmGiAS7HLw14+LRFdjl0cHxgyZpODHLdmOrgPxiKioYnKlDU9W6xO0vseqICzS6slR5/WCKlStPTwjzpH3mP5gHxxEd7JJqQeV08KmJbl9hSPnGzJCUpW6QFgfPVXIeVIasICpiQlPdQnHCpFSc3xpFYi3uyClNAwI6MqL3ZUvspaiS91N4hIx1j1Z2uyC8sZUVhIZlUokNkQ7YlhmYat2zUIUZiVEhAcAAMXz1yOLtFXsS2dii9MSb6zgaXa0TuDty0iFstRUO7MIBXe7perJCsWIw34HB64qFWUmWNjSB2a1OCz4a4OMQPrAbWkpJJScdNeNIXslpY3SzPRzgzDE4a88YdnquUCSpRNGrg5OZFBGCuEuRpi6EkhyGFPmzw+6KPHZdfl7wzJoOGUFtCEuFLo2VK1pQco4xURSmjNdNGMdFqrL4R1LVAL7hgOkN2eQKUHAc9DHZElsa5OIJd9+zGE5mcmElaAAdIIVtugYUwypwgFomnKMYxc3QRVkzaHLA1EYWf8Nvagla2StYJYVCVLAJHMtGy7BRSbirpzN13OTF6cwYoVWi0sQVzLpUz1FQAWSeBemsejiSgqidCikWnxBISEWgoJAEu6XPzBJYE6lizwn8F2EoQqYaKvBi1bplm8kafOH4GLi1bPSJMqWVLJVJ794uU33I5BJB5wP4WJVIK1M61nIjDu+j843jOsbIa+aDWsuAQcNYnYF5EhiA1evvfA5o7pitCu6FfgL9Mc9I55R3jRckX0wA0odxjO7T2BUrlBiC7PGgll0gvjrA56CUkJLb9OEcUckoPg5pIyR20pDBu8HGNK6vSKdVuUoG9gSFFzU8H6VEa/auyErSDiRngeZrlGeVIH8NQcH8RxbPB/6R3YpxkuDPopFW4yzQ1IZ8w2FTnlyg8u0qWARedqlNSzjKtN4aPGwKCjLSgqSoCpDGrMXdhXHdFjaUCTKZBr941chw9cCHGr+Mbtr0WV8+bPTdTMvBKiC6iAWfJ6gO3gYPIWkVEx6gilXr665GKW1bRJdL03BoAm076ZRXjbQzcSNqFIvEOxrVRDM1RqMOUVNs+IVrLA3WOD56/wBYqJVpUoMmlMMHFT1LUhBK3L5PExwK7Yz6NIUFJkTUsQQyhmCklLvqA3SEDb1KLhTEhJGYZgchqYqbLtEpllKSQyiaZUI8w8VlutpLJ0GXvhGaw2ynVGi7MFQdbnCtX0bmOkWI2mEpaj1biBT0EYiXaeLjCHLTOPZhX83iwMVLD9kUaZe3qhkuoihJOvHXKIyrW5UJpY3muoaqSC5epB+kZozvkXjdA8FEF+oh9Epglb4rrTUXn497HdEPFFDNYuclKUhCxUGt77z6+MTlWwJLXyeQxp4VMZYWxiQ94irnNjh1eIJ2qQWAxNAa+/0jPwBZrV2yWpdUh3xU/m3jugq7YQWBT1jHG3qd8FO+GHusS/ab1vGDwBsVVhSkkKKyA4xxLmsbXZOzHKiApNWcuQwzTXA6xh5GCPzDzEfRdh/Or8h/0phf7JuMbRWOKlKhq2bMExBCklxQKzajuM2rU790UatjiUq6VFSSkAKu/eN7k9NcBGzm4o4Jit2l/D96iMo5HSX2RJUyiTYjeYMbo76U3hh0c1B3iNKrY61IE1wgJQw7rl3LgkOd1d1WMVXwx/CmcFeUbH4a/hj8g84uk3TKXKMjOSD3im9dzfi9KwSSQ2YGWEKWz+Irn5R2ZgeAjF9EDCpaXJdZfIHDHwiSZcovjm4UT6mE0ff5QZWPL0hKNjRNUpH3UgDB0kg+HnAVyJiiyVgDJ0PTqKx3Z+H94+ZixsePSOqEdVZ0RigEuyTBjNcbkN/ugnbKFSScWDUqGLaU6PRocm+kV1qxHA+sV2UGk9/vKYlKQkUyAYdAGhmVIABAYVct1OGcAsGB5Q9meB8oUmCEJpAvRUoxNMYt1/KuKqV6eoiogxmxTzfKF5AMwIcb8esPpWGwMUsv+L/d+sXEvA+9I5M8UpGEjyZgDkuQA9B70PSMftDa4ExwxLs2hZw9TXHMRpbf/Cm8D6x80R97830jX/LjTbZEiwm29SkkuUpbCve6ZY+MIKnkggnLDy9KRxGHJPnCiMBx+kd8YpCSQESwceTeLxL7Kb90EEk003YwNfrDYy/MjzjUoEhJStkFybpSdXFPEw3JsBKlJCkgtnSrvT3lAVfMj8iPNEWdn/7jr/qMRKTSGRkbPXNASlJvAlkjEpFWGZatd8Em2MgrlqQykJxbAop3uSubZxd7L/7yVxm/6DHNq/8Aczff3Zcc3le+v5YpdGe2NYU9ruvMCdxop8i4B6xO12cBRxKQoPSgxArzh7Z2f5x6wv8Af/8AZ/yi9m5CsU+zPe1ukHgW8QQYsZKT2ZBa8QMcGw64Qez/ADL/ADHzVHj8nWE5XwS2VKpClMwJNXA3VPg0GRZCpNAxwFOJqXxwhqRgfyq/0w7sz7v5k/6oUp0FiNlsoSoCYHfV8Qa4Vahg32WWatnrDO1vnl8U/wC6PKy4DyjPZvkD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833325" y="404664"/>
            <a:ext cx="7560000" cy="6768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18CBB"/>
                </a:solidFill>
                <a:latin typeface="Eika-Medium"/>
                <a:ea typeface="+mj-ea"/>
                <a:cs typeface="Eika-Medium"/>
              </a:defRPr>
            </a:lvl1pPr>
          </a:lstStyle>
          <a:p>
            <a:r>
              <a:rPr lang="nn-NO" sz="3200" dirty="0" smtClean="0">
                <a:latin typeface="Eika Medium" pitchFamily="50" charset="0"/>
                <a:cs typeface="Times New Roman" pitchFamily="18" charset="0"/>
              </a:rPr>
              <a:t>Eksponering og kredittrisiko</a:t>
            </a:r>
            <a:endParaRPr lang="nn-NO" sz="3200" dirty="0">
              <a:latin typeface="Eika Medium" pitchFamily="50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21" y="4476999"/>
            <a:ext cx="2847975" cy="141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3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467544" y="404664"/>
            <a:ext cx="8496944" cy="6768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18CBB"/>
                </a:solidFill>
                <a:latin typeface="Eika-Medium"/>
                <a:ea typeface="+mj-ea"/>
                <a:cs typeface="Eika-Medium"/>
              </a:defRPr>
            </a:lvl1pPr>
          </a:lstStyle>
          <a:p>
            <a:r>
              <a:rPr lang="nb-NO" sz="2800" dirty="0" smtClean="0">
                <a:latin typeface="Eika Medium" pitchFamily="50" charset="0"/>
                <a:cs typeface="Times New Roman" pitchFamily="18" charset="0"/>
              </a:rPr>
              <a:t>Bedrifts- og personmarkedsbank på indre </a:t>
            </a:r>
            <a:r>
              <a:rPr lang="nb-NO" sz="2800" dirty="0">
                <a:latin typeface="Eika Medium" pitchFamily="50" charset="0"/>
                <a:cs typeface="Times New Roman" pitchFamily="18" charset="0"/>
              </a:rPr>
              <a:t>Ø</a:t>
            </a:r>
            <a:r>
              <a:rPr lang="nb-NO" sz="2800" dirty="0" smtClean="0">
                <a:latin typeface="Eika Medium" pitchFamily="50" charset="0"/>
                <a:cs typeface="Times New Roman" pitchFamily="18" charset="0"/>
              </a:rPr>
              <a:t>stlandet</a:t>
            </a:r>
            <a:endParaRPr lang="nb-NO" sz="2800" dirty="0">
              <a:latin typeface="Eika Medium" pitchFamily="50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7969387"/>
              </p:ext>
            </p:extLst>
          </p:nvPr>
        </p:nvGraphicFramePr>
        <p:xfrm>
          <a:off x="246000" y="1811337"/>
          <a:ext cx="4038600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29335178"/>
              </p:ext>
            </p:extLst>
          </p:nvPr>
        </p:nvGraphicFramePr>
        <p:xfrm>
          <a:off x="4946700" y="1811337"/>
          <a:ext cx="4038600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lassholder for innhold 2"/>
          <p:cNvSpPr txBox="1">
            <a:spLocks/>
          </p:cNvSpPr>
          <p:nvPr/>
        </p:nvSpPr>
        <p:spPr>
          <a:xfrm>
            <a:off x="1166700" y="1375328"/>
            <a:ext cx="1814625" cy="43600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nb-NO" sz="1300" b="1" dirty="0" smtClean="0">
                <a:solidFill>
                  <a:srgbClr val="318CBB"/>
                </a:solidFill>
                <a:latin typeface="Eika Medium" pitchFamily="50" charset="0"/>
                <a:cs typeface="Times New Roman" panose="02020603050405020304" pitchFamily="18" charset="0"/>
              </a:rPr>
              <a:t>Utlån fordelt på sektor</a:t>
            </a:r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5729175" y="1375327"/>
            <a:ext cx="2100375" cy="4360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ucida Sans"/>
                <a:ea typeface="+mn-ea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nb-NO" sz="1300" b="1" dirty="0" smtClean="0">
                <a:solidFill>
                  <a:srgbClr val="318CBB"/>
                </a:solidFill>
                <a:latin typeface="Eika Medium" pitchFamily="50" charset="0"/>
                <a:cs typeface="Times New Roman" panose="02020603050405020304" pitchFamily="18" charset="0"/>
              </a:rPr>
              <a:t>Utlån fordelt på geografi</a:t>
            </a:r>
          </a:p>
        </p:txBody>
      </p:sp>
    </p:spTree>
    <p:extLst>
      <p:ext uri="{BB962C8B-B14F-4D97-AF65-F5344CB8AC3E}">
        <p14:creationId xmlns:p14="http://schemas.microsoft.com/office/powerpoint/2010/main" val="16398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Kjerneoppgaver</a:t>
            </a:r>
            <a:br>
              <a:rPr lang="nb-NO" dirty="0" smtClean="0"/>
            </a:br>
            <a:r>
              <a:rPr lang="nb-NO" dirty="0"/>
              <a:t>	</a:t>
            </a:r>
            <a:r>
              <a:rPr lang="nb-NO" dirty="0" smtClean="0"/>
              <a:t> - forts.</a:t>
            </a:r>
            <a:endParaRPr lang="nb-NO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611560" y="1772816"/>
            <a:ext cx="8424936" cy="4032448"/>
          </a:xfrm>
          <a:prstGeom prst="rect">
            <a:avLst/>
          </a:prstGeom>
        </p:spPr>
        <p:txBody>
          <a:bodyPr/>
          <a:lstStyle/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sz="1600" dirty="0" smtClean="0">
                <a:latin typeface="Lucida Sans" panose="020B0602040502020204" pitchFamily="34" charset="0"/>
                <a:cs typeface="Trebuchet MS"/>
              </a:rPr>
              <a:t>Betalingsformidling</a:t>
            </a: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endParaRPr lang="nb-NO" sz="1600" dirty="0" smtClean="0">
              <a:latin typeface="Lucida Sans" panose="020B0602040502020204" pitchFamily="34" charset="0"/>
              <a:cs typeface="Trebuchet MS"/>
            </a:endParaRP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sz="1600" dirty="0" smtClean="0">
                <a:latin typeface="Lucida Sans" panose="020B0602040502020204" pitchFamily="34" charset="0"/>
                <a:cs typeface="Trebuchet MS"/>
              </a:rPr>
              <a:t>Salgskontor for forsikring</a:t>
            </a: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endParaRPr lang="nb-NO" sz="1600" dirty="0" smtClean="0">
              <a:latin typeface="Lucida Sans" panose="020B0602040502020204" pitchFamily="34" charset="0"/>
              <a:cs typeface="Trebuchet MS"/>
            </a:endParaRP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sz="1600" dirty="0" smtClean="0">
                <a:latin typeface="Lucida Sans" panose="020B0602040502020204" pitchFamily="34" charset="0"/>
                <a:cs typeface="Trebuchet MS"/>
              </a:rPr>
              <a:t>Rådgiving og salg av spare- og plasseringsalternativer</a:t>
            </a: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endParaRPr lang="nb-NO" sz="1600" dirty="0" smtClean="0">
              <a:latin typeface="Lucida Sans" panose="020B0602040502020204" pitchFamily="34" charset="0"/>
              <a:cs typeface="Trebuchet MS"/>
            </a:endParaRP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r>
              <a:rPr lang="nb-NO" sz="1600" dirty="0" smtClean="0">
                <a:latin typeface="Lucida Sans" panose="020B0602040502020204" pitchFamily="34" charset="0"/>
                <a:cs typeface="Trebuchet MS"/>
              </a:rPr>
              <a:t>Diverse oppgaver (valuta, bankboks </a:t>
            </a:r>
            <a:r>
              <a:rPr lang="nb-NO" sz="1600" dirty="0" err="1" smtClean="0">
                <a:latin typeface="Lucida Sans" panose="020B0602040502020204" pitchFamily="34" charset="0"/>
                <a:cs typeface="Trebuchet MS"/>
              </a:rPr>
              <a:t>ect</a:t>
            </a:r>
            <a:r>
              <a:rPr lang="nb-NO" sz="1600" dirty="0" smtClean="0">
                <a:latin typeface="Lucida Sans" panose="020B0602040502020204" pitchFamily="34" charset="0"/>
                <a:cs typeface="Trebuchet MS"/>
              </a:rPr>
              <a:t>.)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7" t="57823" r="32702" b="30898"/>
          <a:stretch/>
        </p:blipFill>
        <p:spPr bwMode="auto">
          <a:xfrm>
            <a:off x="6908937" y="2780928"/>
            <a:ext cx="2152650" cy="57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7" t="44450" r="32702" b="44241"/>
          <a:stretch/>
        </p:blipFill>
        <p:spPr bwMode="auto">
          <a:xfrm>
            <a:off x="6901262" y="3759227"/>
            <a:ext cx="2152650" cy="5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87" y="1636882"/>
            <a:ext cx="1257300" cy="72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37" y="4597499"/>
            <a:ext cx="12763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7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3325" y="476672"/>
            <a:ext cx="7560000" cy="676893"/>
          </a:xfrm>
        </p:spPr>
        <p:txBody>
          <a:bodyPr>
            <a:noAutofit/>
          </a:bodyPr>
          <a:lstStyle/>
          <a:p>
            <a:r>
              <a:rPr lang="nn-NO" sz="3200" dirty="0" smtClean="0">
                <a:latin typeface="Eika Medium" pitchFamily="50" charset="0"/>
                <a:cs typeface="Times New Roman" pitchFamily="18" charset="0"/>
              </a:rPr>
              <a:t>Eika Alliansen</a:t>
            </a:r>
            <a:endParaRPr lang="nn-NO" sz="3200" dirty="0">
              <a:latin typeface="Eika Medium" pitchFamily="50" charset="0"/>
              <a:cs typeface="Times New Roman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0000" y="1052736"/>
            <a:ext cx="7128384" cy="508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1400" dirty="0" smtClean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Sikrer tilgang til konkurransedyktige finansielle produkter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Aksje- og rentefond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Forsikring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Kredittkort og leasing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Billån</a:t>
            </a:r>
            <a:endParaRPr lang="nb-NO" sz="1400" dirty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1400" dirty="0" smtClean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1400" b="1" dirty="0">
                <a:latin typeface="Lucida Sans" panose="020B0602040502020204" pitchFamily="34" charset="0"/>
                <a:cs typeface="Times New Roman" panose="02020603050405020304" pitchFamily="18" charset="0"/>
              </a:rPr>
              <a:t>Samarbeid om innkjøp, utvikling og markedsføring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latin typeface="Lucida Sans" panose="020B0602040502020204" pitchFamily="34" charset="0"/>
                <a:cs typeface="Times New Roman" panose="02020603050405020304" pitchFamily="18" charset="0"/>
              </a:rPr>
              <a:t>Felles tiltak for å møte markedet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Datasystemer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1400" dirty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Kompetanse og arbeidsplasser til vårt distrikt</a:t>
            </a:r>
            <a:endParaRPr lang="nb-NO" sz="1400" b="1" dirty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Eika Kredittbank og Eika Service Senter på Gjøvik</a:t>
            </a:r>
            <a:endParaRPr lang="nb-NO" sz="1400" dirty="0">
              <a:latin typeface="Lucida Sans" panose="020B06020405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Lucida Sans" panose="020B0602040502020204" pitchFamily="34" charset="0"/>
                <a:cs typeface="Times New Roman" panose="02020603050405020304" pitchFamily="18" charset="0"/>
              </a:rPr>
              <a:t>Eika Forsikring på Hamar</a:t>
            </a:r>
            <a:endParaRPr lang="nb-NO" sz="1400" dirty="0">
              <a:latin typeface="Lucida Sans" panose="020B06020405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251520" y="1706119"/>
            <a:ext cx="8784976" cy="4315169"/>
          </a:xfrm>
          <a:prstGeom prst="rect">
            <a:avLst/>
          </a:prstGeom>
        </p:spPr>
        <p:txBody>
          <a:bodyPr/>
          <a:lstStyle/>
          <a:p>
            <a:pPr lvl="1" defTabSz="457200"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Eiersituasjon – fokus på mer enn avkastning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 Selveid til 1994 (opprinnelige investorer tilbakebetalt)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 Egenkapitalbevis fra </a:t>
            </a:r>
            <a:r>
              <a:rPr lang="nb-NO" sz="1400" dirty="0">
                <a:latin typeface="Lucida Sans" panose="020B0602040502020204" pitchFamily="34" charset="0"/>
                <a:cs typeface="Trebuchet MS"/>
              </a:rPr>
              <a:t>1994 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(40% selveid / 60 % EK bevis)</a:t>
            </a:r>
          </a:p>
          <a:p>
            <a:pPr lvl="2" defTabSz="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1400" dirty="0">
                <a:latin typeface="Lucida Sans" panose="020B0602040502020204" pitchFamily="34" charset="0"/>
                <a:cs typeface="Trebuchet MS"/>
              </a:rPr>
              <a:t> </a:t>
            </a: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Generalforsamlingen velges ikke ut fra eierbrøk</a:t>
            </a:r>
          </a:p>
          <a:p>
            <a:pPr lvl="1" defTabSz="457200">
              <a:lnSpc>
                <a:spcPct val="200000"/>
              </a:lnSpc>
              <a:spcBef>
                <a:spcPct val="0"/>
              </a:spcBef>
              <a:defRPr/>
            </a:pPr>
            <a:endParaRPr lang="nb-NO" sz="1400" dirty="0" smtClean="0">
              <a:latin typeface="Lucida Sans" panose="020B0602040502020204" pitchFamily="34" charset="0"/>
              <a:cs typeface="Trebuchet MS"/>
            </a:endParaRPr>
          </a:p>
          <a:p>
            <a:pPr lvl="1" defTabSz="457200">
              <a:spcBef>
                <a:spcPct val="0"/>
              </a:spcBef>
              <a:defRPr/>
            </a:pPr>
            <a:r>
              <a:rPr lang="nb-NO" dirty="0" smtClean="0">
                <a:latin typeface="Lucida Sans" panose="020B0602040502020204" pitchFamily="34" charset="0"/>
                <a:cs typeface="Trebuchet MS"/>
              </a:rPr>
              <a:t>Selvstendig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Konsolidering og strukturrasjonalisering vanlig i etablerte bransjer – også bank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Flere investorer ønsker diversifisering </a:t>
            </a:r>
          </a:p>
          <a:p>
            <a:pPr marL="1077913" lvl="2" indent="-163513" defTabSz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b-NO" sz="1400" dirty="0" smtClean="0">
                <a:latin typeface="Lucida Sans" panose="020B0602040502020204" pitchFamily="34" charset="0"/>
                <a:cs typeface="Trebuchet MS"/>
              </a:rPr>
              <a:t>Lokal forankring har bidratt til godt </a:t>
            </a:r>
            <a:r>
              <a:rPr lang="nb-NO" sz="1400" dirty="0" err="1" smtClean="0">
                <a:latin typeface="Lucida Sans" panose="020B0602040502020204" pitchFamily="34" charset="0"/>
                <a:cs typeface="Trebuchet MS"/>
              </a:rPr>
              <a:t>kundetilfang</a:t>
            </a:r>
            <a:endParaRPr lang="nb-NO" sz="1400" dirty="0">
              <a:latin typeface="Lucida Sans" panose="020B0602040502020204" pitchFamily="34" charset="0"/>
              <a:cs typeface="Trebuchet M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938535"/>
          </a:xfrm>
        </p:spPr>
        <p:txBody>
          <a:bodyPr>
            <a:normAutofit/>
          </a:bodyPr>
          <a:lstStyle/>
          <a:p>
            <a:r>
              <a:rPr lang="nb-NO" dirty="0" smtClean="0"/>
              <a:t>Særegenhet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59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_presentasjon_landskap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DFC1F44E14504AAB2D9C377B341540" ma:contentTypeVersion="3" ma:contentTypeDescription="Opprett et nytt dokument." ma:contentTypeScope="" ma:versionID="25f7c8eacf077a0c2e9e53a3b69c70bc">
  <xsd:schema xmlns:xsd="http://www.w3.org/2001/XMLSchema" xmlns:p="http://schemas.microsoft.com/office/2006/metadata/properties" xmlns:ns1="http://schemas.microsoft.com/sharepoint/v3" xmlns:ns2="8c46f8f2-7967-4a4f-a67d-5990d0c8005f" targetNamespace="http://schemas.microsoft.com/office/2006/metadata/properties" ma:root="true" ma:fieldsID="ea546d2d7f3c9df6657571a753696376" ns1:_="" ns2:_="">
    <xsd:import namespace="http://schemas.microsoft.com/sharepoint/v3"/>
    <xsd:import namespace="8c46f8f2-7967-4a4f-a67d-5990d0c8005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erraContentCategory" minOccurs="0"/>
                <xsd:element ref="ns1:IntraKeyword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Planlagt startdato" ma:internalName="PublishingStartDate">
      <xsd:simpleType>
        <xsd:restriction base="dms:Unknown"/>
      </xsd:simpleType>
    </xsd:element>
    <xsd:element name="PublishingExpirationDate" ma:index="9" nillable="true" ma:displayName="Planlagt utløpsdato" ma:internalName="PublishingExpirationDate">
      <xsd:simpleType>
        <xsd:restriction base="dms:Unknown"/>
      </xsd:simpleType>
    </xsd:element>
    <xsd:element name="IntraKeywords" ma:index="11" nillable="true" ma:displayName="Nøkkelord" ma:description="Kommaseparert liste med nøkkelord for å beskrive innhold" ma:internalName="IntraKeywords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8c46f8f2-7967-4a4f-a67d-5990d0c8005f" elementFormDefault="qualified">
    <xsd:import namespace="http://schemas.microsoft.com/office/2006/documentManagement/types"/>
    <xsd:element name="TerraContentCategory" ma:index="10" nillable="true" ma:displayName="TerraContentCategory" ma:list="{8082B742-9C8B-4512-84A7-95E30D84B2C2}" ma:internalName="TerraContentCategory" ma:showField="Title" ma:web="572ae1e1-a563-4c33-85a5-2ea37ba00adb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 ma:readOnly="tru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erraContentCategory xmlns="8c46f8f2-7967-4a4f-a67d-5990d0c8005f" xsi:nil="true"/>
    <PublishingExpirationDate xmlns="http://schemas.microsoft.com/sharepoint/v3" xsi:nil="true"/>
    <PublishingStartDate xmlns="http://schemas.microsoft.com/sharepoint/v3" xsi:nil="true"/>
    <IntraKeywords xmlns="http://schemas.microsoft.com/sharepoint/v3">powerpoint, mal</IntraKeywords>
  </documentManagement>
</p:properties>
</file>

<file path=customXml/itemProps1.xml><?xml version="1.0" encoding="utf-8"?>
<ds:datastoreItem xmlns:ds="http://schemas.openxmlformats.org/officeDocument/2006/customXml" ds:itemID="{BE04B1CE-BF9A-4F7A-85EB-3C2ED72D3A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323574-59E8-457A-A079-F1F56F354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c46f8f2-7967-4a4f-a67d-5990d0c8005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54034F8-CD50-4AC0-B613-110A71F9DABA}">
  <ds:schemaRefs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terms/"/>
    <ds:schemaRef ds:uri="8c46f8f2-7967-4a4f-a67d-5990d0c8005f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TS_presentasjon_landskapDE</Template>
  <TotalTime>453</TotalTime>
  <Words>771</Words>
  <Application>Microsoft Office PowerPoint</Application>
  <PresentationFormat>Skjermfremvisning (4:3)</PresentationFormat>
  <Paragraphs>216</Paragraphs>
  <Slides>16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16</vt:i4>
      </vt:variant>
    </vt:vector>
  </HeadingPairs>
  <TitlesOfParts>
    <vt:vector size="26" baseType="lpstr">
      <vt:lpstr>Arial</vt:lpstr>
      <vt:lpstr>Calibri</vt:lpstr>
      <vt:lpstr>Eika Medium</vt:lpstr>
      <vt:lpstr>Eika-Medium</vt:lpstr>
      <vt:lpstr>Lucida Sans</vt:lpstr>
      <vt:lpstr>Symbol</vt:lpstr>
      <vt:lpstr>Times New Roman</vt:lpstr>
      <vt:lpstr>Trebuchet MS</vt:lpstr>
      <vt:lpstr>TS_presentasjon_landskapDE</vt:lpstr>
      <vt:lpstr>Office-tema</vt:lpstr>
      <vt:lpstr>Bankdrift på Toten</vt:lpstr>
      <vt:lpstr>Totens Sparebank</vt:lpstr>
      <vt:lpstr>Om Totens Sparebank</vt:lpstr>
      <vt:lpstr>Kjerneoppgave  - ta imot innskudd og yte kreditt</vt:lpstr>
      <vt:lpstr>PowerPoint-presentasjon</vt:lpstr>
      <vt:lpstr>PowerPoint-presentasjon</vt:lpstr>
      <vt:lpstr>Kjerneoppgaver   - forts.</vt:lpstr>
      <vt:lpstr>Eika Alliansen</vt:lpstr>
      <vt:lpstr>Særegenhet</vt:lpstr>
      <vt:lpstr>Særegenhet  - forts.</vt:lpstr>
      <vt:lpstr>Dyktig på det man fokuserer på</vt:lpstr>
      <vt:lpstr>Lokalbanker bidrar til bedret tilgang på kreditt</vt:lpstr>
      <vt:lpstr>Status i kredittmarkedet</vt:lpstr>
      <vt:lpstr>Hovedprinsippene i kredittgivingen</vt:lpstr>
      <vt:lpstr>Fremtidige rammebetingelser</vt:lpstr>
      <vt:lpstr>Kredittmarkedet fremover</vt:lpstr>
    </vt:vector>
  </TitlesOfParts>
  <Company>Eika Gruppen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Steinsåker, Dag Einar (Totens Sparebank)</dc:creator>
  <cp:lastModifiedBy>Windy Kester Moe</cp:lastModifiedBy>
  <cp:revision>30</cp:revision>
  <dcterms:created xsi:type="dcterms:W3CDTF">2015-01-22T12:27:21Z</dcterms:created>
  <dcterms:modified xsi:type="dcterms:W3CDTF">2015-11-18T10:13:49Z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0x010100F2DFC1F44E14504AAB2D9C377B341540</vt:lpwstr>
  </property>
</Properties>
</file>